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76495" y="1320185"/>
            <a:ext cx="8975725" cy="207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28772" y="2055591"/>
            <a:ext cx="2586990" cy="3590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96849"/>
            <a:ext cx="12191975" cy="666113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5923" y="272332"/>
            <a:ext cx="10231097" cy="10610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9790" y="1445930"/>
            <a:ext cx="9439275" cy="442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jp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jpg"/><Relationship Id="rId9" Type="http://schemas.openxmlformats.org/officeDocument/2006/relationships/image" Target="../media/image18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4" Type="http://schemas.openxmlformats.org/officeDocument/2006/relationships/image" Target="../media/image40.png"/><Relationship Id="rId15" Type="http://schemas.openxmlformats.org/officeDocument/2006/relationships/image" Target="../media/image41.png"/><Relationship Id="rId16" Type="http://schemas.openxmlformats.org/officeDocument/2006/relationships/image" Target="../media/image42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31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37.png"/><Relationship Id="rId8" Type="http://schemas.openxmlformats.org/officeDocument/2006/relationships/image" Target="../media/image40.png"/><Relationship Id="rId9" Type="http://schemas.openxmlformats.org/officeDocument/2006/relationships/image" Target="../media/image42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48.png"/><Relationship Id="rId5" Type="http://schemas.openxmlformats.org/officeDocument/2006/relationships/image" Target="../media/image51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4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jpg"/></Relationships>
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jpg"/><Relationship Id="rId7" Type="http://schemas.openxmlformats.org/officeDocument/2006/relationships/image" Target="../media/image72.jpg"/><Relationship Id="rId8" Type="http://schemas.openxmlformats.org/officeDocument/2006/relationships/image" Target="../media/image73.png"/><Relationship Id="rId9" Type="http://schemas.openxmlformats.org/officeDocument/2006/relationships/image" Target="../media/image74.png"/></Relationships>
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5.jpg"/><Relationship Id="rId3" Type="http://schemas.openxmlformats.org/officeDocument/2006/relationships/image" Target="../media/image19.png"/><Relationship Id="rId4" Type="http://schemas.openxmlformats.org/officeDocument/2006/relationships/image" Target="../media/image76.jpg"/><Relationship Id="rId5" Type="http://schemas.openxmlformats.org/officeDocument/2006/relationships/image" Target="../media/image27.jpg"/><Relationship Id="rId6" Type="http://schemas.openxmlformats.org/officeDocument/2006/relationships/image" Target="../media/image25.jpg"/></Relationships>
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7.png"/></Relationships>
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png"/></Relationships>
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g"/><Relationship Id="rId3" Type="http://schemas.openxmlformats.org/officeDocument/2006/relationships/image" Target="../media/image82.jpg"/></Relationships>
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g"/><Relationship Id="rId3" Type="http://schemas.openxmlformats.org/officeDocument/2006/relationships/image" Target="../media/image84.jpg"/></Relationships>
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/Relationships>
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.jpg"/><Relationship Id="rId3" Type="http://schemas.openxmlformats.org/officeDocument/2006/relationships/image" Target="../media/image87.jpg"/></Relationships>
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mperroud@unicamp.br" TargetMode="External"/></Relationships>
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image" Target="../media/image89.png"/><Relationship Id="rId4" Type="http://schemas.openxmlformats.org/officeDocument/2006/relationships/image" Target="../media/image90.jpg"/><Relationship Id="rId5" Type="http://schemas.openxmlformats.org/officeDocument/2006/relationships/image" Target="../media/image91.jpg"/><Relationship Id="rId6" Type="http://schemas.openxmlformats.org/officeDocument/2006/relationships/image" Target="../media/image92.png"/><Relationship Id="rId7" Type="http://schemas.openxmlformats.org/officeDocument/2006/relationships/image" Target="../media/image93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4.jpg"/><Relationship Id="rId3" Type="http://schemas.openxmlformats.org/officeDocument/2006/relationships/image" Target="../media/image95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56908" y="2857493"/>
            <a:ext cx="88714" cy="634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3191" y="1574797"/>
            <a:ext cx="2141833" cy="15874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1802" y="1981196"/>
            <a:ext cx="7122547" cy="33019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55574" y="1088846"/>
            <a:ext cx="1938020" cy="41846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857250" algn="l"/>
                <a:tab pos="1706880" algn="l"/>
              </a:tabLst>
            </a:pPr>
            <a:r>
              <a:rPr dirty="0" sz="2550" spc="-25">
                <a:solidFill>
                  <a:srgbClr val="494949"/>
                </a:solidFill>
                <a:latin typeface="Arial MT"/>
                <a:cs typeface="Arial MT"/>
              </a:rPr>
              <a:t>JOB</a:t>
            </a:r>
            <a:r>
              <a:rPr dirty="0" sz="2550">
                <a:solidFill>
                  <a:srgbClr val="494949"/>
                </a:solidFill>
                <a:latin typeface="Arial MT"/>
                <a:cs typeface="Arial MT"/>
              </a:rPr>
              <a:t>	</a:t>
            </a:r>
            <a:r>
              <a:rPr dirty="0" sz="2550" spc="-25">
                <a:solidFill>
                  <a:srgbClr val="56939E"/>
                </a:solidFill>
                <a:latin typeface="Arial MT"/>
                <a:cs typeface="Arial MT"/>
              </a:rPr>
              <a:t>RAS</a:t>
            </a:r>
            <a:r>
              <a:rPr dirty="0" sz="2550">
                <a:solidFill>
                  <a:srgbClr val="56939E"/>
                </a:solidFill>
                <a:latin typeface="Arial MT"/>
                <a:cs typeface="Arial MT"/>
              </a:rPr>
              <a:t>	</a:t>
            </a:r>
            <a:r>
              <a:rPr dirty="0" sz="2550" spc="-50">
                <a:solidFill>
                  <a:srgbClr val="427C82"/>
                </a:solidFill>
                <a:latin typeface="Arial MT"/>
                <a:cs typeface="Arial MT"/>
              </a:rPr>
              <a:t>P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07611" y="1764238"/>
            <a:ext cx="2210435" cy="247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5855" algn="l"/>
                <a:tab pos="1628139" algn="l"/>
              </a:tabLst>
            </a:pPr>
            <a:r>
              <a:rPr dirty="0" sz="1450" spc="-90">
                <a:solidFill>
                  <a:srgbClr val="3F3F3F"/>
                </a:solidFill>
                <a:latin typeface="Consolas"/>
                <a:cs typeface="Consolas"/>
              </a:rPr>
              <a:t>9.1</a:t>
            </a:r>
            <a:r>
              <a:rPr dirty="0" sz="1450" spc="10">
                <a:solidFill>
                  <a:srgbClr val="3F3F3F"/>
                </a:solidFill>
                <a:latin typeface="Consolas"/>
                <a:cs typeface="Consolas"/>
              </a:rPr>
              <a:t> </a:t>
            </a:r>
            <a:r>
              <a:rPr dirty="0" sz="1450">
                <a:solidFill>
                  <a:srgbClr val="3F3F3F"/>
                </a:solidFill>
                <a:latin typeface="Consolas"/>
                <a:cs typeface="Consolas"/>
              </a:rPr>
              <a:t>L!U</a:t>
            </a:r>
            <a:r>
              <a:rPr dirty="0" sz="1450" spc="-65">
                <a:solidFill>
                  <a:srgbClr val="3F3F3F"/>
                </a:solidFill>
                <a:latin typeface="Consolas"/>
                <a:cs typeface="Consolas"/>
              </a:rPr>
              <a:t> </a:t>
            </a:r>
            <a:r>
              <a:rPr dirty="0" sz="1450" spc="-420">
                <a:solidFill>
                  <a:srgbClr val="3F3F3F"/>
                </a:solidFill>
                <a:latin typeface="Consolas"/>
                <a:cs typeface="Consolas"/>
              </a:rPr>
              <a:t>Ll</a:t>
            </a:r>
            <a:r>
              <a:rPr dirty="0" sz="1450">
                <a:solidFill>
                  <a:srgbClr val="3F3F3F"/>
                </a:solidFill>
                <a:latin typeface="Consolas"/>
                <a:cs typeface="Consolas"/>
              </a:rPr>
              <a:t>	</a:t>
            </a:r>
            <a:r>
              <a:rPr dirty="0" sz="1450" spc="-25">
                <a:solidFill>
                  <a:srgbClr val="444444"/>
                </a:solidFill>
                <a:latin typeface="Consolas"/>
                <a:cs typeface="Consolas"/>
              </a:rPr>
              <a:t>NJ.</a:t>
            </a:r>
            <a:r>
              <a:rPr dirty="0" sz="1450">
                <a:solidFill>
                  <a:srgbClr val="444444"/>
                </a:solidFill>
                <a:latin typeface="Consolas"/>
                <a:cs typeface="Consolas"/>
              </a:rPr>
              <a:t>	</a:t>
            </a:r>
            <a:r>
              <a:rPr dirty="0" sz="1450" spc="-335">
                <a:solidFill>
                  <a:srgbClr val="444444"/>
                </a:solidFill>
                <a:latin typeface="Consolas"/>
                <a:cs typeface="Consolas"/>
              </a:rPr>
              <a:t>IL'</a:t>
            </a:r>
            <a:r>
              <a:rPr dirty="0" sz="1450" spc="190">
                <a:solidFill>
                  <a:srgbClr val="444444"/>
                </a:solidFill>
                <a:latin typeface="Consolas"/>
                <a:cs typeface="Consolas"/>
              </a:rPr>
              <a:t> </a:t>
            </a:r>
            <a:r>
              <a:rPr dirty="0" sz="1450" spc="-90">
                <a:solidFill>
                  <a:srgbClr val="444444"/>
                </a:solidFill>
                <a:latin typeface="Consolas"/>
                <a:cs typeface="Consolas"/>
              </a:rPr>
              <a:t>lC</a:t>
            </a:r>
            <a:r>
              <a:rPr dirty="0" sz="1450" spc="-90">
                <a:solidFill>
                  <a:srgbClr val="4B4B4B"/>
                </a:solidFill>
                <a:latin typeface="Consolas"/>
                <a:cs typeface="Consolas"/>
              </a:rPr>
              <a:t>-</a:t>
            </a:r>
            <a:endParaRPr sz="1450">
              <a:latin typeface="Consolas"/>
              <a:cs typeface="Consola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872" y="3585075"/>
            <a:ext cx="893889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265"/>
              <a:t>“</a:t>
            </a:r>
            <a:r>
              <a:rPr dirty="0" sz="6000" spc="-375"/>
              <a:t>T</a:t>
            </a:r>
            <a:r>
              <a:rPr dirty="0" sz="6000" spc="-120"/>
              <a:t>r</a:t>
            </a:r>
            <a:r>
              <a:rPr dirty="0" sz="6000" spc="-5"/>
              <a:t>a</a:t>
            </a:r>
            <a:r>
              <a:rPr dirty="0" sz="6000"/>
              <a:t>nquilo..</a:t>
            </a:r>
            <a:r>
              <a:rPr dirty="0" sz="6000" spc="-220"/>
              <a:t>.</a:t>
            </a:r>
            <a:r>
              <a:rPr dirty="0" sz="6000" spc="-60"/>
              <a:t>v</a:t>
            </a:r>
            <a:r>
              <a:rPr dirty="0" sz="6000"/>
              <a:t>o</a:t>
            </a:r>
            <a:r>
              <a:rPr dirty="0" sz="6000" spc="5"/>
              <a:t>u</a:t>
            </a:r>
            <a:r>
              <a:rPr dirty="0" sz="6000" spc="-175"/>
              <a:t> </a:t>
            </a:r>
            <a:r>
              <a:rPr dirty="0" sz="6000"/>
              <a:t>falar</a:t>
            </a:r>
            <a:r>
              <a:rPr dirty="0" sz="6000" spc="-175"/>
              <a:t> </a:t>
            </a:r>
            <a:r>
              <a:rPr dirty="0" sz="6000" spc="-10"/>
              <a:t>sobre:”</a:t>
            </a:r>
            <a:endParaRPr sz="6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6718" y="203113"/>
            <a:ext cx="9937559" cy="627282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798564" y="1167383"/>
            <a:ext cx="0" cy="2243455"/>
          </a:xfrm>
          <a:custGeom>
            <a:avLst/>
            <a:gdLst/>
            <a:ahLst/>
            <a:cxnLst/>
            <a:rect l="l" t="t" r="r" b="b"/>
            <a:pathLst>
              <a:path w="0" h="2243454">
                <a:moveTo>
                  <a:pt x="0" y="2243328"/>
                </a:moveTo>
                <a:lnTo>
                  <a:pt x="0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793992" y="1167383"/>
            <a:ext cx="4581525" cy="2243455"/>
            <a:chOff x="6793992" y="1167383"/>
            <a:chExt cx="4581525" cy="2243455"/>
          </a:xfrm>
        </p:grpSpPr>
        <p:sp>
          <p:nvSpPr>
            <p:cNvPr id="4" name="object 4" descr=""/>
            <p:cNvSpPr/>
            <p:nvPr/>
          </p:nvSpPr>
          <p:spPr>
            <a:xfrm>
              <a:off x="11370564" y="1167383"/>
              <a:ext cx="0" cy="2243455"/>
            </a:xfrm>
            <a:custGeom>
              <a:avLst/>
              <a:gdLst/>
              <a:ahLst/>
              <a:cxnLst/>
              <a:rect l="l" t="t" r="r" b="b"/>
              <a:pathLst>
                <a:path w="0" h="2243454">
                  <a:moveTo>
                    <a:pt x="0" y="2243328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793992" y="1171955"/>
              <a:ext cx="4581525" cy="0"/>
            </a:xfrm>
            <a:custGeom>
              <a:avLst/>
              <a:gdLst/>
              <a:ahLst/>
              <a:cxnLst/>
              <a:rect l="l" t="t" r="r" b="b"/>
              <a:pathLst>
                <a:path w="4581525" h="0">
                  <a:moveTo>
                    <a:pt x="0" y="0"/>
                  </a:moveTo>
                  <a:lnTo>
                    <a:pt x="4581144" y="0"/>
                  </a:lnTo>
                </a:path>
              </a:pathLst>
            </a:custGeom>
            <a:ln w="914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793992" y="3406139"/>
              <a:ext cx="4581525" cy="0"/>
            </a:xfrm>
            <a:custGeom>
              <a:avLst/>
              <a:gdLst/>
              <a:ahLst/>
              <a:cxnLst/>
              <a:rect l="l" t="t" r="r" b="b"/>
              <a:pathLst>
                <a:path w="4581525" h="0">
                  <a:moveTo>
                    <a:pt x="0" y="0"/>
                  </a:moveTo>
                  <a:lnTo>
                    <a:pt x="4581144" y="0"/>
                  </a:lnTo>
                </a:path>
              </a:pathLst>
            </a:custGeom>
            <a:ln w="9144">
              <a:solidFill>
                <a:srgbClr val="606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2864" y="5571744"/>
            <a:ext cx="719327" cy="16764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7552" y="490727"/>
            <a:ext cx="920496" cy="115824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5328" y="3694176"/>
            <a:ext cx="1496568" cy="10668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6821423" y="4523232"/>
            <a:ext cx="1945005" cy="515620"/>
            <a:chOff x="6821423" y="4523232"/>
            <a:chExt cx="1945005" cy="515620"/>
          </a:xfrm>
        </p:grpSpPr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1423" y="4523232"/>
              <a:ext cx="1944624" cy="25908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1423" y="4806696"/>
              <a:ext cx="1530096" cy="231648"/>
            </a:xfrm>
            <a:prstGeom prst="rect">
              <a:avLst/>
            </a:prstGeom>
          </p:spPr>
        </p:pic>
      </p:grpSp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21423" y="5090159"/>
            <a:ext cx="1298448" cy="246888"/>
          </a:xfrm>
          <a:prstGeom prst="rect">
            <a:avLst/>
          </a:prstGeom>
        </p:spPr>
      </p:pic>
      <p:grpSp>
        <p:nvGrpSpPr>
          <p:cNvPr id="14" name="object 14" descr=""/>
          <p:cNvGrpSpPr/>
          <p:nvPr/>
        </p:nvGrpSpPr>
        <p:grpSpPr>
          <a:xfrm>
            <a:off x="6821423" y="5504688"/>
            <a:ext cx="2316480" cy="603885"/>
            <a:chOff x="6821423" y="5504688"/>
            <a:chExt cx="2316480" cy="603885"/>
          </a:xfrm>
        </p:grpSpPr>
        <p:pic>
          <p:nvPicPr>
            <p:cNvPr id="15" name="object 1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821423" y="5629656"/>
              <a:ext cx="2316479" cy="47853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21423" y="5504688"/>
              <a:ext cx="1405127" cy="82296"/>
            </a:xfrm>
            <a:prstGeom prst="rect">
              <a:avLst/>
            </a:prstGeom>
          </p:spPr>
        </p:pic>
      </p:grpSp>
      <p:sp>
        <p:nvSpPr>
          <p:cNvPr id="17" name="object 17" descr=""/>
          <p:cNvSpPr txBox="1"/>
          <p:nvPr/>
        </p:nvSpPr>
        <p:spPr>
          <a:xfrm>
            <a:off x="953610" y="275843"/>
            <a:ext cx="5016500" cy="128460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 indent="-1905">
              <a:lnSpc>
                <a:spcPct val="148100"/>
              </a:lnSpc>
              <a:spcBef>
                <a:spcPts val="60"/>
              </a:spcBef>
            </a:pPr>
            <a:r>
              <a:rPr dirty="0" sz="1400">
                <a:solidFill>
                  <a:srgbClr val="0E0E0E"/>
                </a:solidFill>
                <a:latin typeface="Times New Roman"/>
                <a:cs typeface="Times New Roman"/>
              </a:rPr>
              <a:t>AVALIAÇÃO</a:t>
            </a:r>
            <a:r>
              <a:rPr dirty="0" sz="1400" spc="140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363636"/>
                </a:solidFill>
                <a:latin typeface="Times New Roman"/>
                <a:cs typeface="Times New Roman"/>
              </a:rPr>
              <a:t>DA</a:t>
            </a:r>
            <a:r>
              <a:rPr dirty="0" sz="1400" spc="-1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VIABILIDADE</a:t>
            </a:r>
            <a:r>
              <a:rPr dirty="0" sz="1400" spc="2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DA</a:t>
            </a:r>
            <a:r>
              <a:rPr dirty="0" sz="1400" spc="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RAZÂO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1A1A1A"/>
                </a:solidFill>
                <a:latin typeface="Times New Roman"/>
                <a:cs typeface="Times New Roman"/>
              </a:rPr>
              <a:t>DE </a:t>
            </a:r>
            <a:r>
              <a:rPr dirty="0" sz="1400">
                <a:latin typeface="Times New Roman"/>
                <a:cs typeface="Times New Roman"/>
              </a:rPr>
              <a:t>PROPORCIONALIDADE</a:t>
            </a:r>
            <a:r>
              <a:rPr dirty="0" sz="1400" spc="120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E0E0E"/>
                </a:solidFill>
                <a:latin typeface="Times New Roman"/>
                <a:cs typeface="Times New Roman"/>
              </a:rPr>
              <a:t>COMO</a:t>
            </a:r>
            <a:r>
              <a:rPr dirty="0" sz="1400" spc="125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MÉTODO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DETECCÀO</a:t>
            </a:r>
            <a:r>
              <a:rPr dirty="0" sz="1400" spc="26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DE </a:t>
            </a:r>
            <a:r>
              <a:rPr dirty="0" sz="1400">
                <a:latin typeface="Times New Roman"/>
                <a:cs typeface="Times New Roman"/>
              </a:rPr>
              <a:t>SINAIS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60">
                <a:latin typeface="Times New Roman"/>
                <a:cs typeface="Times New Roman"/>
              </a:rPr>
              <a:t>EM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EVENTOS</a:t>
            </a:r>
            <a:r>
              <a:rPr dirty="0" sz="1400" spc="1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ADVERSOS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RELACIONADOS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À </a:t>
            </a:r>
            <a:r>
              <a:rPr dirty="0" sz="1400" spc="-10">
                <a:latin typeface="Times New Roman"/>
                <a:cs typeface="Times New Roman"/>
              </a:rPr>
              <a:t>ASSISTÊNCIA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845862" y="2105405"/>
            <a:ext cx="5231765" cy="4648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240" marR="5080" indent="-3175">
              <a:lnSpc>
                <a:spcPct val="151600"/>
              </a:lnSpc>
              <a:spcBef>
                <a:spcPts val="100"/>
              </a:spcBef>
            </a:pPr>
            <a:r>
              <a:rPr dirty="0" sz="950" spc="-20">
                <a:latin typeface="Cambria"/>
                <a:cs typeface="Cambria"/>
              </a:rPr>
              <a:t>Dixserteçáo</a:t>
            </a:r>
            <a:r>
              <a:rPr dirty="0" sz="950" spc="50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apresmfada</a:t>
            </a:r>
            <a:r>
              <a:rPr dirty="0" sz="950" spc="40">
                <a:latin typeface="Cambria"/>
                <a:cs typeface="Cambria"/>
              </a:rPr>
              <a:t> </a:t>
            </a:r>
            <a:r>
              <a:rPr dirty="0" sz="950" spc="-65">
                <a:solidFill>
                  <a:srgbClr val="858585"/>
                </a:solidFill>
                <a:latin typeface="Cambria"/>
                <a:cs typeface="Cambria"/>
              </a:rPr>
              <a:t>d</a:t>
            </a:r>
            <a:r>
              <a:rPr dirty="0" sz="950" spc="-30">
                <a:solidFill>
                  <a:srgbClr val="858585"/>
                </a:solidFill>
                <a:latin typeface="Cambria"/>
                <a:cs typeface="Cambria"/>
              </a:rPr>
              <a:t> </a:t>
            </a:r>
            <a:r>
              <a:rPr dirty="0" sz="950" spc="-10">
                <a:solidFill>
                  <a:srgbClr val="111111"/>
                </a:solidFill>
                <a:latin typeface="Cambria"/>
                <a:cs typeface="Cambria"/>
              </a:rPr>
              <a:t>Faculdade</a:t>
            </a:r>
            <a:r>
              <a:rPr dirty="0" sz="950" spc="15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950" spc="-35">
                <a:solidFill>
                  <a:srgbClr val="838383"/>
                </a:solidFill>
                <a:latin typeface="Cambria"/>
                <a:cs typeface="Cambria"/>
              </a:rPr>
              <a:t>de </a:t>
            </a:r>
            <a:r>
              <a:rPr dirty="0" sz="950">
                <a:solidFill>
                  <a:srgbClr val="232323"/>
                </a:solidFill>
                <a:latin typeface="Cambria"/>
                <a:cs typeface="Cambria"/>
              </a:rPr>
              <a:t>Niñeras</a:t>
            </a:r>
            <a:r>
              <a:rPr dirty="0" sz="950" spc="5">
                <a:solidFill>
                  <a:srgbClr val="232323"/>
                </a:solidFill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Médicas</a:t>
            </a:r>
            <a:r>
              <a:rPr dirty="0" sz="950" spc="-10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da</a:t>
            </a:r>
            <a:r>
              <a:rPr dirty="0" sz="950" spc="-120">
                <a:latin typeface="Cambria"/>
                <a:cs typeface="Cambria"/>
              </a:rPr>
              <a:t> </a:t>
            </a:r>
            <a:r>
              <a:rPr dirty="0" sz="950" spc="-20">
                <a:latin typeface="Cambria"/>
                <a:cs typeface="Cambria"/>
              </a:rPr>
              <a:t>UniversidatJe</a:t>
            </a:r>
            <a:r>
              <a:rPr dirty="0" sz="950" spc="-5"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Estadual</a:t>
            </a:r>
            <a:r>
              <a:rPr dirty="0" sz="950" spc="30">
                <a:latin typeface="Cambria"/>
                <a:cs typeface="Cambria"/>
              </a:rPr>
              <a:t> </a:t>
            </a:r>
            <a:r>
              <a:rPr dirty="0" sz="950">
                <a:solidFill>
                  <a:srgbClr val="0F0F0F"/>
                </a:solidFill>
                <a:latin typeface="Cambria"/>
                <a:cs typeface="Cambria"/>
              </a:rPr>
              <a:t>de</a:t>
            </a:r>
            <a:r>
              <a:rPr dirty="0" sz="950" spc="4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Cámpieas</a:t>
            </a:r>
            <a:r>
              <a:rPr dirty="0" sz="950" spc="114">
                <a:latin typeface="Cambria"/>
                <a:cs typeface="Cambria"/>
              </a:rPr>
              <a:t> </a:t>
            </a:r>
            <a:r>
              <a:rPr dirty="0" sz="950" spc="135">
                <a:solidFill>
                  <a:srgbClr val="0E0E0E"/>
                </a:solidFill>
                <a:latin typeface="Cambria"/>
                <a:cs typeface="Cambria"/>
              </a:rPr>
              <a:t>casi </a:t>
            </a:r>
            <a:r>
              <a:rPr dirty="0" sz="950" spc="-25">
                <a:solidFill>
                  <a:srgbClr val="878787"/>
                </a:solidFill>
                <a:latin typeface="Cambria"/>
                <a:cs typeface="Cambria"/>
              </a:rPr>
              <a:t>parte</a:t>
            </a:r>
            <a:r>
              <a:rPr dirty="0" sz="950" spc="-5">
                <a:solidFill>
                  <a:srgbClr val="878787"/>
                </a:solidFill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dos</a:t>
            </a:r>
            <a:r>
              <a:rPr dirty="0" sz="950" spc="-35">
                <a:latin typeface="Cambria"/>
                <a:cs typeface="Cambria"/>
              </a:rPr>
              <a:t> </a:t>
            </a:r>
            <a:r>
              <a:rPr dirty="0" sz="950" spc="-35">
                <a:solidFill>
                  <a:srgbClr val="0E0E0E"/>
                </a:solidFill>
                <a:latin typeface="Cambria"/>
                <a:cs typeface="Cambria"/>
              </a:rPr>
              <a:t>requisitos</a:t>
            </a:r>
            <a:r>
              <a:rPr dirty="0" sz="950" spc="80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dirty="0" sz="950" spc="-10">
                <a:latin typeface="Cambria"/>
                <a:cs typeface="Cambria"/>
              </a:rPr>
              <a:t>exigidos</a:t>
            </a:r>
            <a:r>
              <a:rPr dirty="0" sz="950" spc="5">
                <a:latin typeface="Cambria"/>
                <a:cs typeface="Cambria"/>
              </a:rPr>
              <a:t> </a:t>
            </a:r>
            <a:r>
              <a:rPr dirty="0" sz="950">
                <a:solidFill>
                  <a:srgbClr val="212121"/>
                </a:solidFill>
                <a:latin typeface="Cambria"/>
                <a:cs typeface="Cambria"/>
              </a:rPr>
              <a:t>pam</a:t>
            </a:r>
            <a:r>
              <a:rPr dirty="0" sz="950" spc="55">
                <a:solidFill>
                  <a:srgbClr val="212121"/>
                </a:solidFill>
                <a:latin typeface="Cambria"/>
                <a:cs typeface="Cambria"/>
              </a:rPr>
              <a:t> </a:t>
            </a:r>
            <a:r>
              <a:rPr dirty="0" sz="950" spc="-50">
                <a:solidFill>
                  <a:srgbClr val="565656"/>
                </a:solidFill>
                <a:latin typeface="Cambria"/>
                <a:cs typeface="Cambria"/>
              </a:rPr>
              <a:t>otrtetiçño</a:t>
            </a:r>
            <a:r>
              <a:rPr dirty="0" sz="950" spc="75">
                <a:solidFill>
                  <a:srgbClr val="565656"/>
                </a:solidFill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do</a:t>
            </a:r>
            <a:r>
              <a:rPr dirty="0" sz="950" spc="-45"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ótulo</a:t>
            </a:r>
            <a:r>
              <a:rPr dirty="0" sz="950" spc="55">
                <a:latin typeface="Cambria"/>
                <a:cs typeface="Cambria"/>
              </a:rPr>
              <a:t> </a:t>
            </a:r>
            <a:r>
              <a:rPr dirty="0" sz="950">
                <a:solidFill>
                  <a:srgbClr val="838383"/>
                </a:solidFill>
                <a:latin typeface="Cambria"/>
                <a:cs typeface="Cambria"/>
              </a:rPr>
              <a:t>de</a:t>
            </a:r>
            <a:r>
              <a:rPr dirty="0" sz="950" spc="-125">
                <a:solidFill>
                  <a:srgbClr val="838383"/>
                </a:solidFill>
                <a:latin typeface="Cambria"/>
                <a:cs typeface="Cambria"/>
              </a:rPr>
              <a:t> </a:t>
            </a:r>
            <a:r>
              <a:rPr dirty="0" sz="950" spc="-10">
                <a:solidFill>
                  <a:srgbClr val="0C0C0C"/>
                </a:solidFill>
                <a:latin typeface="Cambria"/>
                <a:cs typeface="Cambria"/>
              </a:rPr>
              <a:t>Mestru</a:t>
            </a:r>
            <a:r>
              <a:rPr dirty="0" sz="950" spc="75">
                <a:solidFill>
                  <a:srgbClr val="0C0C0C"/>
                </a:solidFill>
                <a:latin typeface="Cambria"/>
                <a:cs typeface="Cambria"/>
              </a:rPr>
              <a:t> </a:t>
            </a:r>
            <a:r>
              <a:rPr dirty="0" sz="950">
                <a:solidFill>
                  <a:srgbClr val="0F0F0F"/>
                </a:solidFill>
                <a:latin typeface="Cambria"/>
                <a:cs typeface="Cambria"/>
              </a:rPr>
              <a:t>en</a:t>
            </a:r>
            <a:r>
              <a:rPr dirty="0" sz="950" spc="310">
                <a:solidFill>
                  <a:srgbClr val="0F0F0F"/>
                </a:solidFill>
                <a:latin typeface="Cambria"/>
                <a:cs typeface="Cambria"/>
              </a:rPr>
              <a:t> </a:t>
            </a:r>
            <a:r>
              <a:rPr dirty="0" sz="950">
                <a:solidFill>
                  <a:srgbClr val="161616"/>
                </a:solidFill>
                <a:latin typeface="Cambria"/>
                <a:cs typeface="Cambria"/>
              </a:rPr>
              <a:t>Ciénoas</a:t>
            </a:r>
            <a:r>
              <a:rPr dirty="0" sz="950" spc="15">
                <a:solidFill>
                  <a:srgbClr val="161616"/>
                </a:solidFill>
                <a:latin typeface="Cambria"/>
                <a:cs typeface="Cambria"/>
              </a:rPr>
              <a:t> </a:t>
            </a:r>
            <a:r>
              <a:rPr dirty="0" sz="950" spc="-20">
                <a:solidFill>
                  <a:srgbClr val="7C7C7C"/>
                </a:solidFill>
                <a:latin typeface="Cambria"/>
                <a:cs typeface="Cambria"/>
              </a:rPr>
              <a:t>no</a:t>
            </a:r>
            <a:r>
              <a:rPr dirty="0" sz="950" spc="-35">
                <a:solidFill>
                  <a:srgbClr val="7C7C7C"/>
                </a:solidFill>
                <a:latin typeface="Cambria"/>
                <a:cs typeface="Cambria"/>
              </a:rPr>
              <a:t> </a:t>
            </a:r>
            <a:r>
              <a:rPr dirty="0" sz="950" spc="-10">
                <a:solidFill>
                  <a:srgbClr val="505050"/>
                </a:solidFill>
                <a:latin typeface="Cambria"/>
                <a:cs typeface="Cambria"/>
              </a:rPr>
              <a:t>área</a:t>
            </a:r>
            <a:r>
              <a:rPr dirty="0" sz="950" spc="75">
                <a:solidFill>
                  <a:srgbClr val="505050"/>
                </a:solidFill>
                <a:latin typeface="Cambria"/>
                <a:cs typeface="Cambria"/>
              </a:rPr>
              <a:t> </a:t>
            </a:r>
            <a:r>
              <a:rPr dirty="0" sz="950">
                <a:solidFill>
                  <a:srgbClr val="070707"/>
                </a:solidFill>
                <a:latin typeface="Cambria"/>
                <a:cs typeface="Cambria"/>
              </a:rPr>
              <a:t>de</a:t>
            </a:r>
            <a:r>
              <a:rPr dirty="0" sz="950" spc="35">
                <a:solidFill>
                  <a:srgbClr val="070707"/>
                </a:solidFill>
                <a:latin typeface="Cambria"/>
                <a:cs typeface="Cambria"/>
              </a:rPr>
              <a:t> </a:t>
            </a:r>
            <a:r>
              <a:rPr dirty="0" sz="950">
                <a:latin typeface="Cambria"/>
                <a:cs typeface="Cambria"/>
              </a:rPr>
              <a:t>Cámca</a:t>
            </a:r>
            <a:r>
              <a:rPr dirty="0" sz="950" spc="-70">
                <a:latin typeface="Cambria"/>
                <a:cs typeface="Cambria"/>
              </a:rPr>
              <a:t> </a:t>
            </a:r>
            <a:r>
              <a:rPr dirty="0" sz="950" spc="-10">
                <a:solidFill>
                  <a:srgbClr val="111111"/>
                </a:solidFill>
                <a:latin typeface="Cambria"/>
                <a:cs typeface="Cambria"/>
              </a:rPr>
              <a:t>Médica.</a:t>
            </a:r>
            <a:endParaRPr sz="950">
              <a:latin typeface="Cambria"/>
              <a:cs typeface="Cambri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854199" y="3396234"/>
            <a:ext cx="289242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z="950" spc="95">
                <a:solidFill>
                  <a:srgbClr val="282828"/>
                </a:solidFill>
                <a:latin typeface="Times New Roman"/>
                <a:cs typeface="Times New Roman"/>
              </a:rPr>
              <a:t>Prestador</a:t>
            </a:r>
            <a:r>
              <a:rPr dirty="0" sz="950" spc="175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0A0A0A"/>
                </a:solidFill>
                <a:latin typeface="Times New Roman"/>
                <a:cs typeface="Times New Roman"/>
              </a:rPr>
              <a:t>Prof.</a:t>
            </a:r>
            <a:r>
              <a:rPr dirty="0" sz="950" spc="70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3F3F3F"/>
                </a:solidFill>
                <a:latin typeface="Times New Roman"/>
                <a:cs typeface="Times New Roman"/>
              </a:rPr>
              <a:t>Dr.</a:t>
            </a:r>
            <a:r>
              <a:rPr dirty="0" sz="950" spc="55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2A2A2A"/>
                </a:solidFill>
                <a:latin typeface="Times New Roman"/>
                <a:cs typeface="Times New Roman"/>
              </a:rPr>
              <a:t>Lair</a:t>
            </a:r>
            <a:r>
              <a:rPr dirty="0" sz="950" spc="65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595959"/>
                </a:solidFill>
                <a:latin typeface="Times New Roman"/>
                <a:cs typeface="Times New Roman"/>
              </a:rPr>
              <a:t>Zamtx›ii</a:t>
            </a:r>
            <a:endParaRPr sz="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5"/>
              </a:spcBef>
            </a:pPr>
            <a:r>
              <a:rPr dirty="0" sz="1000" spc="-10">
                <a:latin typeface="Courier New"/>
                <a:cs typeface="Courier New"/>
              </a:rPr>
              <a:t>ComíesMdnrIvofBc.WfiuüóoMeHeyPenmdAmxx</a:t>
            </a:r>
            <a:endParaRPr sz="1000">
              <a:latin typeface="Courier New"/>
              <a:cs typeface="Courier New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851033" y="4499864"/>
            <a:ext cx="5222875" cy="4737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8890">
              <a:lnSpc>
                <a:spcPct val="108900"/>
              </a:lnSpc>
              <a:spcBef>
                <a:spcPts val="100"/>
              </a:spcBef>
            </a:pPr>
            <a:r>
              <a:rPr dirty="0" sz="900" spc="-70" b="1">
                <a:solidFill>
                  <a:srgbClr val="3F3F3F"/>
                </a:solidFill>
                <a:latin typeface="Times New Roman"/>
                <a:cs typeface="Times New Roman"/>
              </a:rPr>
              <a:t>RSTE</a:t>
            </a:r>
            <a:r>
              <a:rPr dirty="0" sz="900" spc="10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900" spc="-40" b="1">
                <a:latin typeface="Times New Roman"/>
                <a:cs typeface="Times New Roman"/>
              </a:rPr>
              <a:t>TRABALHO</a:t>
            </a:r>
            <a:r>
              <a:rPr dirty="0" sz="900" spc="-15" b="1">
                <a:latin typeface="Times New Roman"/>
                <a:cs typeface="Times New Roman"/>
              </a:rPr>
              <a:t> </a:t>
            </a:r>
            <a:r>
              <a:rPr dirty="0" sz="900" spc="-55" b="1">
                <a:latin typeface="Times New Roman"/>
                <a:cs typeface="Times New Roman"/>
              </a:rPr>
              <a:t>COBRRSPOEfDE</a:t>
            </a:r>
            <a:r>
              <a:rPr dirty="0" sz="900" spc="60" b="1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A</a:t>
            </a:r>
            <a:r>
              <a:rPr dirty="0" sz="900" spc="-55" b="1"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0F0F0F"/>
                </a:solidFill>
                <a:latin typeface="Times New Roman"/>
                <a:cs typeface="Times New Roman"/>
              </a:rPr>
              <a:t>SÃO</a:t>
            </a:r>
            <a:r>
              <a:rPr dirty="0" sz="900" spc="370" b="1">
                <a:solidFill>
                  <a:srgbClr val="0F0F0F"/>
                </a:solidFill>
                <a:latin typeface="Times New Roman"/>
                <a:cs typeface="Times New Roman"/>
              </a:rPr>
              <a:t>   </a:t>
            </a:r>
            <a:r>
              <a:rPr dirty="0" sz="900" spc="-25" b="1">
                <a:solidFill>
                  <a:srgbClr val="5E5E5E"/>
                </a:solidFill>
                <a:latin typeface="Times New Roman"/>
                <a:cs typeface="Times New Roman"/>
              </a:rPr>
              <a:t>FINAL</a:t>
            </a:r>
            <a:r>
              <a:rPr dirty="0" sz="900" spc="60" b="1">
                <a:solidFill>
                  <a:srgbClr val="5E5E5E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OA</a:t>
            </a:r>
            <a:r>
              <a:rPr dirty="0" sz="900" spc="-35">
                <a:latin typeface="Times New Roman"/>
                <a:cs typeface="Times New Roman"/>
              </a:rPr>
              <a:t> </a:t>
            </a:r>
            <a:r>
              <a:rPr dirty="0" sz="900" spc="-35" b="1">
                <a:latin typeface="Times New Roman"/>
                <a:cs typeface="Times New Roman"/>
              </a:rPr>
              <a:t>OISSERTAÇAO</a:t>
            </a:r>
            <a:r>
              <a:rPr dirty="0" sz="900" spc="40" b="1"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262626"/>
                </a:solidFill>
                <a:latin typeface="Times New Roman"/>
                <a:cs typeface="Times New Roman"/>
              </a:rPr>
              <a:t>DRFOÍDIDA</a:t>
            </a:r>
            <a:r>
              <a:rPr dirty="0" sz="900" spc="120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00" spc="-55" b="1">
                <a:solidFill>
                  <a:srgbClr val="7B7B7B"/>
                </a:solidFill>
                <a:latin typeface="Times New Roman"/>
                <a:cs typeface="Times New Roman"/>
              </a:rPr>
              <a:t>PELA</a:t>
            </a:r>
            <a:r>
              <a:rPr dirty="0" sz="900" spc="20" b="1">
                <a:solidFill>
                  <a:srgbClr val="7B7B7B"/>
                </a:solidFill>
                <a:latin typeface="Times New Roman"/>
                <a:cs typeface="Times New Roman"/>
              </a:rPr>
              <a:t> </a:t>
            </a:r>
            <a:r>
              <a:rPr dirty="0" sz="900" spc="114" b="1">
                <a:solidFill>
                  <a:srgbClr val="6E6E6E"/>
                </a:solidFill>
                <a:latin typeface="Times New Roman"/>
                <a:cs typeface="Times New Roman"/>
              </a:rPr>
              <a:t>AULA </a:t>
            </a:r>
            <a:r>
              <a:rPr dirty="0" sz="900">
                <a:solidFill>
                  <a:srgbClr val="181818"/>
                </a:solidFill>
                <a:latin typeface="Times New Roman"/>
                <a:cs typeface="Times New Roman"/>
              </a:rPr>
              <a:t>MARRLIZR</a:t>
            </a:r>
            <a:r>
              <a:rPr dirty="0" sz="900" spc="34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12121"/>
                </a:solidFill>
                <a:latin typeface="Times New Roman"/>
                <a:cs typeface="Times New Roman"/>
              </a:rPr>
              <a:t>BURRO</a:t>
            </a:r>
            <a:r>
              <a:rPr dirty="0" sz="900" spc="38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3B3B3B"/>
                </a:solidFill>
                <a:latin typeface="Times New Roman"/>
                <a:cs typeface="Times New Roman"/>
              </a:rPr>
              <a:t>GÕHÇALVES</a:t>
            </a:r>
            <a:r>
              <a:rPr dirty="0" sz="900" spc="33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646464"/>
                </a:solidFill>
                <a:latin typeface="Times New Roman"/>
                <a:cs typeface="Times New Roman"/>
              </a:rPr>
              <a:t>PRES</a:t>
            </a:r>
            <a:r>
              <a:rPr dirty="0" sz="900" spc="315" b="1">
                <a:solidFill>
                  <a:srgbClr val="646464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solidFill>
                  <a:srgbClr val="828282"/>
                </a:solidFill>
                <a:latin typeface="Times New Roman"/>
                <a:cs typeface="Times New Roman"/>
              </a:rPr>
              <a:t>R</a:t>
            </a:r>
            <a:r>
              <a:rPr dirty="0" sz="900" spc="375" b="1">
                <a:solidFill>
                  <a:srgbClr val="828282"/>
                </a:solidFill>
                <a:latin typeface="Times New Roman"/>
                <a:cs typeface="Times New Roman"/>
              </a:rPr>
              <a:t> </a:t>
            </a:r>
            <a:r>
              <a:rPr dirty="0" sz="900" spc="-70" b="1">
                <a:solidFill>
                  <a:srgbClr val="151515"/>
                </a:solidFill>
                <a:latin typeface="Times New Roman"/>
                <a:cs typeface="Times New Roman"/>
              </a:rPr>
              <a:t>ORIRtFf</a:t>
            </a:r>
            <a:r>
              <a:rPr dirty="0" sz="900" spc="15" b="1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ADA</a:t>
            </a:r>
            <a:r>
              <a:rPr dirty="0" sz="900" spc="340" b="1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PELO</a:t>
            </a:r>
            <a:r>
              <a:rPr dirty="0" sz="900" spc="390"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PROF.</a:t>
            </a:r>
            <a:r>
              <a:rPr dirty="0" sz="900" spc="385" b="1"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DE.</a:t>
            </a:r>
            <a:r>
              <a:rPr dirty="0" sz="900" spc="365"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A3A3A3"/>
                </a:solidFill>
                <a:latin typeface="Times New Roman"/>
                <a:cs typeface="Times New Roman"/>
              </a:rPr>
              <a:t>LAIfi</a:t>
            </a:r>
            <a:r>
              <a:rPr dirty="0" sz="900" spc="325">
                <a:solidFill>
                  <a:srgbClr val="A3A3A3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latin typeface="Times New Roman"/>
                <a:cs typeface="Times New Roman"/>
              </a:rPr>
              <a:t>ZAMBON</a:t>
            </a:r>
            <a:r>
              <a:rPr dirty="0" sz="900" spc="350">
                <a:latin typeface="Times New Roman"/>
                <a:cs typeface="Times New Roman"/>
              </a:rPr>
              <a:t> </a:t>
            </a:r>
            <a:r>
              <a:rPr dirty="0" sz="900" spc="-50">
                <a:latin typeface="Times New Roman"/>
                <a:cs typeface="Times New Roman"/>
              </a:rPr>
              <a:t>E</a:t>
            </a:r>
            <a:r>
              <a:rPr dirty="0" sz="900"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12121"/>
                </a:solidFill>
                <a:latin typeface="Times New Roman"/>
                <a:cs typeface="Times New Roman"/>
              </a:rPr>
              <a:t>cOORIOtTADA</a:t>
            </a:r>
            <a:r>
              <a:rPr dirty="0" sz="900" spc="14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900" spc="-85" b="1">
                <a:latin typeface="Times New Roman"/>
                <a:cs typeface="Times New Roman"/>
              </a:rPr>
              <a:t>PRLO</a:t>
            </a:r>
            <a:r>
              <a:rPr dirty="0" sz="900" spc="40" b="1">
                <a:latin typeface="Times New Roman"/>
                <a:cs typeface="Times New Roman"/>
              </a:rPr>
              <a:t> </a:t>
            </a:r>
            <a:r>
              <a:rPr dirty="0" sz="900" spc="-25" b="1">
                <a:solidFill>
                  <a:srgbClr val="2A2A2A"/>
                </a:solidFill>
                <a:latin typeface="Times New Roman"/>
                <a:cs typeface="Times New Roman"/>
              </a:rPr>
              <a:t>PROP.</a:t>
            </a:r>
            <a:r>
              <a:rPr dirty="0" sz="900" spc="15" b="1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900" b="1">
                <a:latin typeface="Times New Roman"/>
                <a:cs typeface="Times New Roman"/>
              </a:rPr>
              <a:t>DL</a:t>
            </a:r>
            <a:r>
              <a:rPr dirty="0" sz="900" spc="265" b="1">
                <a:latin typeface="Times New Roman"/>
                <a:cs typeface="Times New Roman"/>
              </a:rPr>
              <a:t> </a:t>
            </a:r>
            <a:r>
              <a:rPr dirty="0" sz="900" spc="-50" b="1">
                <a:latin typeface="Times New Roman"/>
                <a:cs typeface="Times New Roman"/>
              </a:rPr>
              <a:t>MAURICIO</a:t>
            </a:r>
            <a:r>
              <a:rPr dirty="0" sz="900" spc="65" b="1"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0C0C0C"/>
                </a:solidFill>
                <a:latin typeface="Times New Roman"/>
                <a:cs typeface="Times New Roman"/>
              </a:rPr>
              <a:t>9fESLRY</a:t>
            </a:r>
            <a:r>
              <a:rPr dirty="0" sz="900" spc="80">
                <a:solidFill>
                  <a:srgbClr val="0C0C0C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solidFill>
                  <a:srgbClr val="363636"/>
                </a:solidFill>
                <a:latin typeface="Times New Roman"/>
                <a:cs typeface="Times New Roman"/>
              </a:rPr>
              <a:t>PERROÍJD</a:t>
            </a:r>
            <a:r>
              <a:rPr dirty="0" sz="900" spc="60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00" spc="-10">
                <a:latin typeface="Times New Roman"/>
                <a:cs typeface="Times New Roman"/>
              </a:rPr>
              <a:t>JUNIOR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266313" y="5951473"/>
            <a:ext cx="38925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0">
                <a:latin typeface="Times New Roman"/>
                <a:cs typeface="Times New Roman"/>
              </a:rPr>
              <a:t>20*3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937527" y="573278"/>
            <a:ext cx="2251075" cy="323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230"/>
              </a:lnSpc>
              <a:spcBef>
                <a:spcPts val="100"/>
              </a:spcBef>
            </a:pPr>
            <a:r>
              <a:rPr dirty="0" sz="1050" spc="-90" b="1">
                <a:solidFill>
                  <a:srgbClr val="2A2A2A"/>
                </a:solidFill>
                <a:latin typeface="Times New Roman"/>
                <a:cs typeface="Times New Roman"/>
              </a:rPr>
              <a:t>Unlversidada</a:t>
            </a:r>
            <a:r>
              <a:rPr dirty="0" sz="1050" spc="75" b="1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1050" spc="-90" b="1">
                <a:solidFill>
                  <a:srgbClr val="2F2F2F"/>
                </a:solidFill>
                <a:latin typeface="Times New Roman"/>
                <a:cs typeface="Times New Roman"/>
              </a:rPr>
              <a:t>Eaiaduel</a:t>
            </a:r>
            <a:r>
              <a:rPr dirty="0" sz="1050" spc="20" b="1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1050" spc="-10" b="1">
                <a:solidFill>
                  <a:srgbClr val="212121"/>
                </a:solidFill>
                <a:latin typeface="Times New Roman"/>
                <a:cs typeface="Times New Roman"/>
              </a:rPr>
              <a:t>de</a:t>
            </a:r>
            <a:r>
              <a:rPr dirty="0" sz="1050" spc="-35" b="1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1050" spc="-10" b="1">
                <a:solidFill>
                  <a:srgbClr val="262626"/>
                </a:solidFill>
                <a:latin typeface="Times New Roman"/>
                <a:cs typeface="Times New Roman"/>
              </a:rPr>
              <a:t>Carnpin«s</a:t>
            </a:r>
            <a:endParaRPr sz="1050">
              <a:latin typeface="Times New Roman"/>
              <a:cs typeface="Times New Roman"/>
            </a:endParaRPr>
          </a:p>
          <a:p>
            <a:pPr algn="ctr">
              <a:lnSpc>
                <a:spcPts val="1110"/>
              </a:lnSpc>
            </a:pPr>
            <a:r>
              <a:rPr dirty="0" sz="950" spc="-30">
                <a:solidFill>
                  <a:srgbClr val="2A2A2A"/>
                </a:solidFill>
                <a:latin typeface="Times New Roman"/>
                <a:cs typeface="Times New Roman"/>
              </a:rPr>
              <a:t>Blb'I</a:t>
            </a:r>
            <a:r>
              <a:rPr dirty="0" sz="950" spc="-30" b="1">
                <a:solidFill>
                  <a:srgbClr val="2A2A2A"/>
                </a:solidFill>
                <a:latin typeface="Times New Roman"/>
                <a:cs typeface="Times New Roman"/>
              </a:rPr>
              <a:t>olaca</a:t>
            </a:r>
            <a:r>
              <a:rPr dirty="0" sz="950" spc="55" b="1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444444"/>
                </a:solidFill>
                <a:latin typeface="Times New Roman"/>
                <a:cs typeface="Times New Roman"/>
              </a:rPr>
              <a:t>da</a:t>
            </a:r>
            <a:r>
              <a:rPr dirty="0" sz="950" spc="45" b="1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0F0F0F"/>
                </a:solidFill>
                <a:latin typeface="Times New Roman"/>
                <a:cs typeface="Times New Roman"/>
              </a:rPr>
              <a:t>Fact</a:t>
            </a:r>
            <a:r>
              <a:rPr dirty="0" sz="950" spc="25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0F0F0F"/>
                </a:solidFill>
                <a:latin typeface="Times New Roman"/>
                <a:cs typeface="Times New Roman"/>
              </a:rPr>
              <a:t>hada</a:t>
            </a:r>
            <a:r>
              <a:rPr dirty="0" sz="950" spc="35" b="1">
                <a:solidFill>
                  <a:srgbClr val="0F0F0F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2F2F2F"/>
                </a:solidFill>
                <a:latin typeface="Times New Roman"/>
                <a:cs typeface="Times New Roman"/>
              </a:rPr>
              <a:t>de</a:t>
            </a:r>
            <a:r>
              <a:rPr dirty="0" sz="950" spc="-5" b="1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333333"/>
                </a:solidFill>
                <a:latin typeface="Times New Roman"/>
                <a:cs typeface="Times New Roman"/>
              </a:rPr>
              <a:t>Ci6ndas</a:t>
            </a:r>
            <a:r>
              <a:rPr dirty="0" sz="950" spc="55" b="1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950" spc="-10" b="1">
                <a:solidFill>
                  <a:srgbClr val="3F3F3F"/>
                </a:solidFill>
                <a:latin typeface="Times New Roman"/>
                <a:cs typeface="Times New Roman"/>
              </a:rPr>
              <a:t>Médicas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907811" y="1424178"/>
            <a:ext cx="324485" cy="1701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950" spc="-10">
                <a:solidFill>
                  <a:srgbClr val="444444"/>
                </a:solidFill>
                <a:latin typeface="Times New Roman"/>
                <a:cs typeface="Times New Roman"/>
              </a:rPr>
              <a:t>PT38a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366058" y="1424178"/>
            <a:ext cx="3841115" cy="444500"/>
          </a:xfrm>
          <a:prstGeom prst="rect">
            <a:avLst/>
          </a:prstGeom>
        </p:spPr>
        <p:txBody>
          <a:bodyPr wrap="square" lIns="0" tIns="20320" rIns="0" bIns="0" rtlCol="0" vert="horz">
            <a:spAutoFit/>
          </a:bodyPr>
          <a:lstStyle/>
          <a:p>
            <a:pPr marR="5080" indent="198120">
              <a:lnSpc>
                <a:spcPct val="94700"/>
              </a:lnSpc>
              <a:spcBef>
                <a:spcPts val="160"/>
              </a:spcBef>
              <a:tabLst>
                <a:tab pos="2636520" algn="l"/>
              </a:tabLst>
            </a:pPr>
            <a:r>
              <a:rPr dirty="0" sz="950" spc="-40">
                <a:solidFill>
                  <a:srgbClr val="181818"/>
                </a:solidFill>
                <a:latin typeface="Times New Roman"/>
                <a:cs typeface="Times New Roman"/>
              </a:rPr>
              <a:t>AvaBaç¥o</a:t>
            </a:r>
            <a:r>
              <a:rPr dirty="0" sz="950" spc="7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2D2D2D"/>
                </a:solidFill>
                <a:latin typeface="Times New Roman"/>
                <a:cs typeface="Times New Roman"/>
              </a:rPr>
              <a:t>da</a:t>
            </a:r>
            <a:r>
              <a:rPr dirty="0" sz="950" spc="30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950" spc="-20">
                <a:solidFill>
                  <a:srgbClr val="494949"/>
                </a:solidFill>
                <a:latin typeface="Times New Roman"/>
                <a:cs typeface="Times New Roman"/>
              </a:rPr>
              <a:t>viabilidade</a:t>
            </a:r>
            <a:r>
              <a:rPr dirty="0" sz="950" spc="35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424242"/>
                </a:solidFill>
                <a:latin typeface="Times New Roman"/>
                <a:cs typeface="Times New Roman"/>
              </a:rPr>
              <a:t>da</a:t>
            </a:r>
            <a:r>
              <a:rPr dirty="0" sz="950" spc="25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950" spc="-30" b="1">
                <a:solidFill>
                  <a:srgbClr val="232323"/>
                </a:solidFill>
                <a:latin typeface="Times New Roman"/>
                <a:cs typeface="Times New Roman"/>
              </a:rPr>
              <a:t>rnz8o</a:t>
            </a:r>
            <a:r>
              <a:rPr dirty="0" sz="950" b="1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dirty="0" sz="950" spc="-25" b="1">
                <a:solidFill>
                  <a:srgbClr val="4D4D4D"/>
                </a:solidFill>
                <a:latin typeface="Times New Roman"/>
                <a:cs typeface="Times New Roman"/>
              </a:rPr>
              <a:t>de</a:t>
            </a:r>
            <a:r>
              <a:rPr dirty="0" sz="950" b="1">
                <a:solidFill>
                  <a:srgbClr val="4D4D4D"/>
                </a:solidFill>
                <a:latin typeface="Times New Roman"/>
                <a:cs typeface="Times New Roman"/>
              </a:rPr>
              <a:t>	</a:t>
            </a:r>
            <a:r>
              <a:rPr dirty="0" sz="950">
                <a:solidFill>
                  <a:srgbClr val="212121"/>
                </a:solidFill>
                <a:latin typeface="Times New Roman"/>
                <a:cs typeface="Times New Roman"/>
              </a:rPr>
              <a:t>idada</a:t>
            </a:r>
            <a:r>
              <a:rPr dirty="0" sz="950" spc="85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424242"/>
                </a:solidFill>
                <a:latin typeface="Times New Roman"/>
                <a:cs typeface="Times New Roman"/>
              </a:rPr>
              <a:t>como</a:t>
            </a:r>
            <a:r>
              <a:rPr dirty="0" sz="950" spc="-45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3B3B3B"/>
                </a:solidFill>
                <a:latin typeface="Times New Roman"/>
                <a:cs typeface="Times New Roman"/>
              </a:rPr>
              <a:t>método </a:t>
            </a:r>
            <a:r>
              <a:rPr dirty="0" sz="950" spc="-25">
                <a:solidFill>
                  <a:srgbClr val="979797"/>
                </a:solidFill>
                <a:latin typeface="Times New Roman"/>
                <a:cs typeface="Times New Roman"/>
              </a:rPr>
              <a:t>do </a:t>
            </a:r>
            <a:r>
              <a:rPr dirty="0" sz="950">
                <a:solidFill>
                  <a:srgbClr val="383838"/>
                </a:solidFill>
                <a:latin typeface="Times New Roman"/>
                <a:cs typeface="Times New Roman"/>
              </a:rPr>
              <a:t>datecçao</a:t>
            </a:r>
            <a:r>
              <a:rPr dirty="0" sz="950" spc="20">
                <a:solidFill>
                  <a:srgbClr val="383838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181818"/>
                </a:solidFill>
                <a:latin typeface="Times New Roman"/>
                <a:cs typeface="Times New Roman"/>
              </a:rPr>
              <a:t>da</a:t>
            </a:r>
            <a:r>
              <a:rPr dirty="0" sz="950" spc="15">
                <a:solidFill>
                  <a:srgbClr val="181818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2A2A2A"/>
                </a:solidFill>
                <a:latin typeface="Times New Roman"/>
                <a:cs typeface="Times New Roman"/>
              </a:rPr>
              <a:t>sk</a:t>
            </a:r>
            <a:r>
              <a:rPr dirty="0" sz="950" spc="31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2A2A2A"/>
                </a:solidFill>
                <a:latin typeface="Times New Roman"/>
                <a:cs typeface="Times New Roman"/>
              </a:rPr>
              <a:t>de</a:t>
            </a:r>
            <a:r>
              <a:rPr dirty="0" sz="950" spc="-5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4D4D4D"/>
                </a:solidFill>
                <a:latin typeface="Times New Roman"/>
                <a:cs typeface="Times New Roman"/>
              </a:rPr>
              <a:t>am</a:t>
            </a:r>
            <a:r>
              <a:rPr dirty="0" sz="950" spc="-7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282828"/>
                </a:solidFill>
                <a:latin typeface="Times New Roman"/>
                <a:cs typeface="Times New Roman"/>
              </a:rPr>
              <a:t>avanios</a:t>
            </a:r>
            <a:r>
              <a:rPr dirty="0" sz="950" spc="40" b="1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950" spc="-10" b="1">
                <a:solidFill>
                  <a:srgbClr val="161616"/>
                </a:solidFill>
                <a:latin typeface="Times New Roman"/>
                <a:cs typeface="Times New Roman"/>
              </a:rPr>
              <a:t>advamos</a:t>
            </a:r>
            <a:r>
              <a:rPr dirty="0" sz="950" spc="60" b="1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dirty="0" sz="950" spc="-70" b="1">
                <a:solidFill>
                  <a:srgbClr val="313131"/>
                </a:solidFill>
                <a:latin typeface="Times New Roman"/>
                <a:cs typeface="Times New Roman"/>
              </a:rPr>
              <a:t>rntacJ¢xlados</a:t>
            </a:r>
            <a:r>
              <a:rPr dirty="0" sz="950" b="1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dirty="0" sz="950" spc="-250" b="1">
                <a:solidFill>
                  <a:srgbClr val="262626"/>
                </a:solidFill>
                <a:latin typeface="Times New Roman"/>
                <a:cs typeface="Times New Roman"/>
              </a:rPr>
              <a:t>&amp;</a:t>
            </a:r>
            <a:r>
              <a:rPr dirty="0" sz="950" spc="-20" b="1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950" spc="-40" b="1">
                <a:solidFill>
                  <a:srgbClr val="3F3F3F"/>
                </a:solidFill>
                <a:latin typeface="Times New Roman"/>
                <a:cs typeface="Times New Roman"/>
              </a:rPr>
              <a:t>aaaiatGnóa</a:t>
            </a:r>
            <a:r>
              <a:rPr dirty="0" sz="950" spc="125" b="1">
                <a:solidFill>
                  <a:srgbClr val="3F3F3F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565656"/>
                </a:solidFill>
                <a:latin typeface="Times New Roman"/>
                <a:cs typeface="Times New Roman"/>
              </a:rPr>
              <a:t>/</a:t>
            </a:r>
            <a:r>
              <a:rPr dirty="0" sz="950" spc="5" b="1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50" spc="-30" b="1">
                <a:solidFill>
                  <a:srgbClr val="242424"/>
                </a:solidFill>
                <a:latin typeface="Times New Roman"/>
                <a:cs typeface="Times New Roman"/>
              </a:rPr>
              <a:t>k\araliza </a:t>
            </a:r>
            <a:r>
              <a:rPr dirty="0" sz="950" spc="-45">
                <a:solidFill>
                  <a:srgbClr val="4D4D4D"/>
                </a:solidFill>
                <a:latin typeface="Times New Roman"/>
                <a:cs typeface="Times New Roman"/>
              </a:rPr>
              <a:t>Buen.o</a:t>
            </a:r>
            <a:r>
              <a:rPr dirty="0" sz="950" spc="-3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950" spc="-20">
                <a:solidFill>
                  <a:srgbClr val="282828"/>
                </a:solidFill>
                <a:latin typeface="Times New Roman"/>
                <a:cs typeface="Times New Roman"/>
              </a:rPr>
              <a:t>Gorx;alvea</a:t>
            </a:r>
            <a:r>
              <a:rPr dirty="0" sz="950" spc="155">
                <a:solidFill>
                  <a:srgbClr val="282828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232323"/>
                </a:solidFill>
                <a:latin typeface="Times New Roman"/>
                <a:cs typeface="Times New Roman"/>
              </a:rPr>
              <a:t>Paes.</a:t>
            </a:r>
            <a:r>
              <a:rPr dirty="0" sz="950" spc="-40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777777"/>
                </a:solidFill>
                <a:latin typeface="Times New Roman"/>
                <a:cs typeface="Times New Roman"/>
              </a:rPr>
              <a:t>-</a:t>
            </a:r>
            <a:r>
              <a:rPr dirty="0" sz="950" spc="21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494949"/>
                </a:solidFill>
                <a:latin typeface="Times New Roman"/>
                <a:cs typeface="Times New Roman"/>
              </a:rPr>
              <a:t>Carnpinae. </a:t>
            </a:r>
            <a:r>
              <a:rPr dirty="0" sz="950">
                <a:solidFill>
                  <a:srgbClr val="4B4B4B"/>
                </a:solidFill>
                <a:latin typeface="Times New Roman"/>
                <a:cs typeface="Times New Roman"/>
              </a:rPr>
              <a:t>SP</a:t>
            </a:r>
            <a:r>
              <a:rPr dirty="0" sz="950" spc="19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909090"/>
                </a:solidFill>
                <a:latin typeface="Times New Roman"/>
                <a:cs typeface="Times New Roman"/>
              </a:rPr>
              <a:t>.</a:t>
            </a:r>
            <a:r>
              <a:rPr dirty="0" sz="950" spc="-35">
                <a:solidFill>
                  <a:srgbClr val="909090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343434"/>
                </a:solidFill>
                <a:latin typeface="Times New Roman"/>
                <a:cs typeface="Times New Roman"/>
              </a:rPr>
              <a:t>|s.n.].</a:t>
            </a:r>
            <a:r>
              <a:rPr dirty="0" sz="950" spc="25" b="1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950" spc="-10" b="1">
                <a:solidFill>
                  <a:srgbClr val="262626"/>
                </a:solidFill>
                <a:latin typeface="Times New Roman"/>
                <a:cs typeface="Times New Roman"/>
              </a:rPr>
              <a:t>2023.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361109" y="2116073"/>
            <a:ext cx="3910329" cy="114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9390">
              <a:lnSpc>
                <a:spcPts val="1085"/>
              </a:lnSpc>
              <a:spcBef>
                <a:spcPts val="100"/>
              </a:spcBef>
            </a:pPr>
            <a:r>
              <a:rPr dirty="0" sz="950" spc="-20">
                <a:solidFill>
                  <a:srgbClr val="4D4D4D"/>
                </a:solidFill>
                <a:latin typeface="Times New Roman"/>
                <a:cs typeface="Times New Roman"/>
              </a:rPr>
              <a:t>C‹x›rianterl‹</a:t>
            </a:r>
            <a:r>
              <a:rPr dirty="0" sz="950" spc="254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4D4D4D"/>
                </a:solidFill>
                <a:latin typeface="Times New Roman"/>
                <a:cs typeface="Times New Roman"/>
              </a:rPr>
              <a:t>:</a:t>
            </a:r>
            <a:r>
              <a:rPr dirty="0" sz="950" spc="-15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950" spc="-25">
                <a:solidFill>
                  <a:srgbClr val="363636"/>
                </a:solidFill>
                <a:latin typeface="Times New Roman"/>
                <a:cs typeface="Times New Roman"/>
              </a:rPr>
              <a:t>Meur/clo</a:t>
            </a:r>
            <a:r>
              <a:rPr dirty="0" sz="950" spc="-1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2A2A2A"/>
                </a:solidFill>
                <a:latin typeface="Times New Roman"/>
                <a:cs typeface="Times New Roman"/>
              </a:rPr>
              <a:t>Wealey</a:t>
            </a:r>
            <a:r>
              <a:rPr dirty="0" sz="950" spc="55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2D2D2D"/>
                </a:solidFill>
                <a:latin typeface="Times New Roman"/>
                <a:cs typeface="Times New Roman"/>
              </a:rPr>
              <a:t>Parroud</a:t>
            </a:r>
            <a:r>
              <a:rPr dirty="0" sz="950" spc="5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464646"/>
                </a:solidFill>
                <a:latin typeface="Times New Roman"/>
                <a:cs typeface="Times New Roman"/>
              </a:rPr>
              <a:t>Junt‹xr.</a:t>
            </a:r>
            <a:endParaRPr sz="950">
              <a:latin typeface="Times New Roman"/>
              <a:cs typeface="Times New Roman"/>
            </a:endParaRPr>
          </a:p>
          <a:p>
            <a:pPr marL="199390">
              <a:lnSpc>
                <a:spcPts val="1070"/>
              </a:lnSpc>
            </a:pPr>
            <a:r>
              <a:rPr dirty="0" sz="950">
                <a:solidFill>
                  <a:srgbClr val="1D1D1D"/>
                </a:solidFill>
                <a:latin typeface="Times New Roman"/>
                <a:cs typeface="Times New Roman"/>
              </a:rPr>
              <a:t>Oissartaç8o</a:t>
            </a:r>
            <a:r>
              <a:rPr dirty="0" sz="950" spc="50">
                <a:solidFill>
                  <a:srgbClr val="1D1D1D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505050"/>
                </a:solidFill>
                <a:latin typeface="Times New Roman"/>
                <a:cs typeface="Times New Roman"/>
              </a:rPr>
              <a:t>(rresDado}</a:t>
            </a:r>
            <a:r>
              <a:rPr dirty="0" sz="950" spc="-95">
                <a:solidFill>
                  <a:srgbClr val="505050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525252"/>
                </a:solidFill>
                <a:latin typeface="Times New Roman"/>
                <a:cs typeface="Times New Roman"/>
              </a:rPr>
              <a:t>-</a:t>
            </a:r>
            <a:r>
              <a:rPr dirty="0" sz="950" spc="245">
                <a:solidFill>
                  <a:srgbClr val="525252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2F2F2F"/>
                </a:solidFill>
                <a:latin typeface="Times New Roman"/>
                <a:cs typeface="Times New Roman"/>
              </a:rPr>
              <a:t>Unívers&lt;lade</a:t>
            </a:r>
            <a:r>
              <a:rPr dirty="0" sz="950" spc="85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1F1F1F"/>
                </a:solidFill>
                <a:latin typeface="Times New Roman"/>
                <a:cs typeface="Times New Roman"/>
              </a:rPr>
              <a:t>Estadual</a:t>
            </a:r>
            <a:r>
              <a:rPr dirty="0" sz="950" spc="10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595959"/>
                </a:solidFill>
                <a:latin typeface="Times New Roman"/>
                <a:cs typeface="Times New Roman"/>
              </a:rPr>
              <a:t>de </a:t>
            </a:r>
            <a:r>
              <a:rPr dirty="0" sz="950">
                <a:solidFill>
                  <a:srgbClr val="494949"/>
                </a:solidFill>
                <a:latin typeface="Times New Roman"/>
                <a:cs typeface="Times New Roman"/>
              </a:rPr>
              <a:t>Carnpbtas.</a:t>
            </a:r>
            <a:r>
              <a:rPr dirty="0" sz="950" spc="90">
                <a:solidFill>
                  <a:srgbClr val="494949"/>
                </a:solidFill>
                <a:latin typeface="Times New Roman"/>
                <a:cs typeface="Times New Roman"/>
              </a:rPr>
              <a:t> </a:t>
            </a:r>
            <a:r>
              <a:rPr dirty="0" sz="950" spc="-10">
                <a:solidFill>
                  <a:srgbClr val="2A2A2A"/>
                </a:solidFill>
                <a:latin typeface="Times New Roman"/>
                <a:cs typeface="Times New Roman"/>
              </a:rPr>
              <a:t>Fa¢uldade</a:t>
            </a:r>
            <a:endParaRPr sz="950">
              <a:latin typeface="Times New Roman"/>
              <a:cs typeface="Times New Roman"/>
            </a:endParaRPr>
          </a:p>
          <a:p>
            <a:pPr marL="5080">
              <a:lnSpc>
                <a:spcPts val="1065"/>
              </a:lnSpc>
            </a:pPr>
            <a:r>
              <a:rPr dirty="0" sz="900">
                <a:solidFill>
                  <a:srgbClr val="464646"/>
                </a:solidFill>
                <a:latin typeface="Times New Roman"/>
                <a:cs typeface="Times New Roman"/>
              </a:rPr>
              <a:t>da</a:t>
            </a:r>
            <a:r>
              <a:rPr dirty="0" sz="900" spc="114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dirty="0" sz="900">
                <a:solidFill>
                  <a:srgbClr val="2D2D2D"/>
                </a:solidFill>
                <a:latin typeface="Times New Roman"/>
                <a:cs typeface="Times New Roman"/>
              </a:rPr>
              <a:t>Ci6nclas</a:t>
            </a:r>
            <a:r>
              <a:rPr dirty="0" sz="900" spc="165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900" spc="-10" b="1">
                <a:solidFill>
                  <a:srgbClr val="363636"/>
                </a:solidFill>
                <a:latin typeface="Times New Roman"/>
                <a:cs typeface="Times New Roman"/>
              </a:rPr>
              <a:t>Médicas.</a:t>
            </a: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900">
              <a:latin typeface="Times New Roman"/>
              <a:cs typeface="Times New Roman"/>
            </a:endParaRPr>
          </a:p>
          <a:p>
            <a:pPr marL="3175" marR="80645" indent="193040">
              <a:lnSpc>
                <a:spcPts val="1060"/>
              </a:lnSpc>
            </a:pPr>
            <a:r>
              <a:rPr dirty="0" sz="950" spc="-35">
                <a:solidFill>
                  <a:srgbClr val="4B4B4B"/>
                </a:solidFill>
                <a:latin typeface="Arial MT"/>
                <a:cs typeface="Arial MT"/>
              </a:rPr>
              <a:t>1.</a:t>
            </a:r>
            <a:r>
              <a:rPr dirty="0" sz="950" spc="-55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dirty="0" sz="950" spc="-30">
                <a:solidFill>
                  <a:srgbClr val="1F1F1F"/>
                </a:solidFill>
                <a:latin typeface="Arial MT"/>
                <a:cs typeface="Arial MT"/>
              </a:rPr>
              <a:t>Efaílos</a:t>
            </a:r>
            <a:r>
              <a:rPr dirty="0" sz="950" spc="-9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383838"/>
                </a:solidFill>
                <a:latin typeface="Arial MT"/>
                <a:cs typeface="Arial MT"/>
              </a:rPr>
              <a:t>colaBrais</a:t>
            </a:r>
            <a:r>
              <a:rPr dirty="0" sz="950" spc="55">
                <a:solidFill>
                  <a:srgbClr val="383838"/>
                </a:solidFill>
                <a:latin typeface="Arial MT"/>
                <a:cs typeface="Arial MT"/>
              </a:rPr>
              <a:t> </a:t>
            </a:r>
            <a:r>
              <a:rPr dirty="0" sz="950" spc="-65">
                <a:solidFill>
                  <a:srgbClr val="878787"/>
                </a:solidFill>
                <a:latin typeface="Arial MT"/>
                <a:cs typeface="Arial MT"/>
              </a:rPr>
              <a:t>e</a:t>
            </a:r>
            <a:r>
              <a:rPr dirty="0" sz="950" spc="-50">
                <a:solidFill>
                  <a:srgbClr val="878787"/>
                </a:solidFill>
                <a:latin typeface="Arial MT"/>
                <a:cs typeface="Arial MT"/>
              </a:rPr>
              <a:t> </a:t>
            </a:r>
            <a:r>
              <a:rPr dirty="0" sz="950" spc="-40">
                <a:solidFill>
                  <a:srgbClr val="505050"/>
                </a:solidFill>
                <a:latin typeface="Arial MT"/>
                <a:cs typeface="Arial MT"/>
              </a:rPr>
              <a:t>reações</a:t>
            </a:r>
            <a:r>
              <a:rPr dirty="0" sz="950" spc="3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dirty="0" sz="950" spc="-45">
                <a:solidFill>
                  <a:srgbClr val="727272"/>
                </a:solidFill>
                <a:latin typeface="Arial MT"/>
                <a:cs typeface="Arial MT"/>
              </a:rPr>
              <a:t>adversas</a:t>
            </a:r>
            <a:r>
              <a:rPr dirty="0" sz="950" spc="-60">
                <a:solidFill>
                  <a:srgbClr val="727272"/>
                </a:solidFill>
                <a:latin typeface="Arial MT"/>
                <a:cs typeface="Arial MT"/>
              </a:rPr>
              <a:t> </a:t>
            </a:r>
            <a:r>
              <a:rPr dirty="0" sz="950" spc="-40">
                <a:solidFill>
                  <a:srgbClr val="4F4F4F"/>
                </a:solidFill>
                <a:latin typeface="Arial MT"/>
                <a:cs typeface="Arial MT"/>
              </a:rPr>
              <a:t>r6laclonados</a:t>
            </a:r>
            <a:r>
              <a:rPr dirty="0" sz="950" spc="-25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3D3D3D"/>
                </a:solidFill>
                <a:latin typeface="Arial MT"/>
                <a:cs typeface="Arial MT"/>
              </a:rPr>
              <a:t>a</a:t>
            </a:r>
            <a:r>
              <a:rPr dirty="0" sz="950" spc="-65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dirty="0" sz="950" spc="-50">
                <a:solidFill>
                  <a:srgbClr val="2B2B2B"/>
                </a:solidFill>
                <a:latin typeface="Arial MT"/>
                <a:cs typeface="Arial MT"/>
              </a:rPr>
              <a:t>medicamentos.</a:t>
            </a:r>
            <a:r>
              <a:rPr dirty="0" sz="950" spc="50">
                <a:solidFill>
                  <a:srgbClr val="2B2B2B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262626"/>
                </a:solidFill>
                <a:latin typeface="Arial MT"/>
                <a:cs typeface="Arial MT"/>
              </a:rPr>
              <a:t>2. </a:t>
            </a:r>
            <a:r>
              <a:rPr dirty="0" sz="950" spc="-55">
                <a:solidFill>
                  <a:srgbClr val="333333"/>
                </a:solidFill>
                <a:latin typeface="Arial MT"/>
                <a:cs typeface="Arial MT"/>
              </a:rPr>
              <a:t>Segurança</a:t>
            </a:r>
            <a:r>
              <a:rPr dirty="0" sz="950" spc="-3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950" spc="-30">
                <a:solidFill>
                  <a:srgbClr val="3F3F3F"/>
                </a:solidFill>
                <a:latin typeface="Arial MT"/>
                <a:cs typeface="Arial MT"/>
              </a:rPr>
              <a:t>do </a:t>
            </a:r>
            <a:r>
              <a:rPr dirty="0" sz="950" spc="-40">
                <a:solidFill>
                  <a:srgbClr val="111111"/>
                </a:solidFill>
                <a:latin typeface="Arial MT"/>
                <a:cs typeface="Arial MT"/>
              </a:rPr>
              <a:t>pncianta.</a:t>
            </a:r>
            <a:r>
              <a:rPr dirty="0" sz="950" spc="30">
                <a:solidFill>
                  <a:srgbClr val="111111"/>
                </a:solidFill>
                <a:latin typeface="Arial MT"/>
                <a:cs typeface="Arial MT"/>
              </a:rPr>
              <a:t> </a:t>
            </a:r>
            <a:r>
              <a:rPr dirty="0" sz="950">
                <a:solidFill>
                  <a:srgbClr val="878787"/>
                </a:solidFill>
                <a:latin typeface="Arial MT"/>
                <a:cs typeface="Arial MT"/>
              </a:rPr>
              <a:t>I.</a:t>
            </a:r>
            <a:r>
              <a:rPr dirty="0" sz="950" spc="35">
                <a:solidFill>
                  <a:srgbClr val="878787"/>
                </a:solidFill>
                <a:latin typeface="Arial MT"/>
                <a:cs typeface="Arial MT"/>
              </a:rPr>
              <a:t> </a:t>
            </a:r>
            <a:r>
              <a:rPr dirty="0" sz="950" spc="-60">
                <a:solidFill>
                  <a:srgbClr val="1F1F1F"/>
                </a:solidFill>
                <a:latin typeface="Arial MT"/>
                <a:cs typeface="Arial MT"/>
              </a:rPr>
              <a:t>Zambon,</a:t>
            </a:r>
            <a:r>
              <a:rPr dirty="0" sz="950" spc="1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950" spc="-35">
                <a:solidFill>
                  <a:srgbClr val="111111"/>
                </a:solidFill>
                <a:latin typeface="Arial MT"/>
                <a:cs typeface="Arial MT"/>
              </a:rPr>
              <a:t>Lalr, </a:t>
            </a:r>
            <a:r>
              <a:rPr dirty="0" sz="950" spc="-70">
                <a:solidFill>
                  <a:srgbClr val="484848"/>
                </a:solidFill>
                <a:latin typeface="Arial MT"/>
                <a:cs typeface="Arial MT"/>
              </a:rPr>
              <a:t>195B•.</a:t>
            </a:r>
            <a:r>
              <a:rPr dirty="0" sz="950" spc="1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313131"/>
                </a:solidFill>
                <a:latin typeface="Arial MT"/>
                <a:cs typeface="Arial MT"/>
              </a:rPr>
              <a:t>II.</a:t>
            </a:r>
            <a:r>
              <a:rPr dirty="0" sz="950" spc="-11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dirty="0" sz="950" spc="-40">
                <a:solidFill>
                  <a:srgbClr val="2D2D2D"/>
                </a:solidFill>
                <a:latin typeface="Arial MT"/>
                <a:cs typeface="Arial MT"/>
              </a:rPr>
              <a:t>Perroud</a:t>
            </a:r>
            <a:r>
              <a:rPr dirty="0" sz="950" spc="-5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950" spc="-50">
                <a:solidFill>
                  <a:srgbClr val="363636"/>
                </a:solidFill>
                <a:latin typeface="Arial MT"/>
                <a:cs typeface="Arial MT"/>
              </a:rPr>
              <a:t>Juntar,</a:t>
            </a:r>
            <a:r>
              <a:rPr dirty="0" sz="950" spc="5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313131"/>
                </a:solidFill>
                <a:latin typeface="Arial MT"/>
                <a:cs typeface="Arial MT"/>
              </a:rPr>
              <a:t>Maui/clo</a:t>
            </a:r>
            <a:endParaRPr sz="950">
              <a:latin typeface="Arial MT"/>
              <a:cs typeface="Arial MT"/>
            </a:endParaRPr>
          </a:p>
          <a:p>
            <a:pPr marR="5080" indent="8890">
              <a:lnSpc>
                <a:spcPts val="1080"/>
              </a:lnSpc>
              <a:spcBef>
                <a:spcPts val="50"/>
              </a:spcBef>
            </a:pPr>
            <a:r>
              <a:rPr dirty="0" sz="950" spc="-125">
                <a:solidFill>
                  <a:srgbClr val="2A2A2A"/>
                </a:solidFill>
                <a:latin typeface="Arial MT"/>
                <a:cs typeface="Arial MT"/>
              </a:rPr>
              <a:t>¥VesJey,</a:t>
            </a:r>
            <a:r>
              <a:rPr dirty="0" sz="950" spc="8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dirty="0" sz="950" spc="-60">
                <a:solidFill>
                  <a:srgbClr val="2B2B2B"/>
                </a:solidFill>
                <a:latin typeface="Arial MT"/>
                <a:cs typeface="Arial MT"/>
              </a:rPr>
              <a:t>1871-</a:t>
            </a:r>
            <a:r>
              <a:rPr dirty="0" sz="950">
                <a:solidFill>
                  <a:srgbClr val="2B2B2B"/>
                </a:solidFill>
                <a:latin typeface="Arial MT"/>
                <a:cs typeface="Arial MT"/>
              </a:rPr>
              <a:t>.</a:t>
            </a:r>
            <a:r>
              <a:rPr dirty="0" sz="950" spc="-20">
                <a:solidFill>
                  <a:srgbClr val="2B2B2B"/>
                </a:solidFill>
                <a:latin typeface="Arial MT"/>
                <a:cs typeface="Arial MT"/>
              </a:rPr>
              <a:t> </a:t>
            </a:r>
            <a:r>
              <a:rPr dirty="0" sz="950" spc="-20">
                <a:solidFill>
                  <a:srgbClr val="3D3D3D"/>
                </a:solidFill>
                <a:latin typeface="Arial MT"/>
                <a:cs typeface="Arial MT"/>
              </a:rPr>
              <a:t>III. </a:t>
            </a:r>
            <a:r>
              <a:rPr dirty="0" sz="950" spc="-50">
                <a:solidFill>
                  <a:srgbClr val="2F2F2F"/>
                </a:solidFill>
                <a:latin typeface="Arial MT"/>
                <a:cs typeface="Arial MT"/>
              </a:rPr>
              <a:t>UníyaraBade</a:t>
            </a:r>
            <a:r>
              <a:rPr dirty="0" sz="950" spc="-5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dirty="0" sz="950" spc="-25">
                <a:solidFill>
                  <a:srgbClr val="282828"/>
                </a:solidFill>
                <a:latin typeface="Arial MT"/>
                <a:cs typeface="Arial MT"/>
              </a:rPr>
              <a:t>Eetadud</a:t>
            </a:r>
            <a:r>
              <a:rPr dirty="0" sz="950" spc="-100">
                <a:solidFill>
                  <a:srgbClr val="282828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4D4D4D"/>
                </a:solidFill>
                <a:latin typeface="Arial MT"/>
                <a:cs typeface="Arial MT"/>
              </a:rPr>
              <a:t>da</a:t>
            </a:r>
            <a:r>
              <a:rPr dirty="0" sz="950" spc="-35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dirty="0" sz="950" spc="-60">
                <a:solidFill>
                  <a:srgbClr val="2A2A2A"/>
                </a:solidFill>
                <a:latin typeface="Arial MT"/>
                <a:cs typeface="Arial MT"/>
              </a:rPr>
              <a:t>Campãms.</a:t>
            </a:r>
            <a:r>
              <a:rPr dirty="0" sz="950" spc="25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dirty="0" sz="950" spc="-50">
                <a:solidFill>
                  <a:srgbClr val="2F2F2F"/>
                </a:solidFill>
                <a:latin typeface="Arial MT"/>
                <a:cs typeface="Arial MT"/>
              </a:rPr>
              <a:t>Faculdade</a:t>
            </a:r>
            <a:r>
              <a:rPr dirty="0" sz="950" spc="75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dirty="0" sz="950" spc="-35">
                <a:solidFill>
                  <a:srgbClr val="363636"/>
                </a:solidFill>
                <a:latin typeface="Arial MT"/>
                <a:cs typeface="Arial MT"/>
              </a:rPr>
              <a:t>de</a:t>
            </a:r>
            <a:r>
              <a:rPr dirty="0" sz="950" spc="-105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232323"/>
                </a:solidFill>
                <a:latin typeface="Arial MT"/>
                <a:cs typeface="Arial MT"/>
              </a:rPr>
              <a:t>Ciências </a:t>
            </a:r>
            <a:r>
              <a:rPr dirty="0" sz="950" spc="-45">
                <a:solidFill>
                  <a:srgbClr val="333333"/>
                </a:solidFill>
                <a:latin typeface="Arial MT"/>
                <a:cs typeface="Arial MT"/>
              </a:rPr>
              <a:t>Médicas.</a:t>
            </a:r>
            <a:r>
              <a:rPr dirty="0" sz="950" spc="-25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dirty="0" sz="950" spc="-30">
                <a:solidFill>
                  <a:srgbClr val="676767"/>
                </a:solidFill>
                <a:latin typeface="Arial MT"/>
                <a:cs typeface="Arial MT"/>
              </a:rPr>
              <a:t>IV.</a:t>
            </a:r>
            <a:r>
              <a:rPr dirty="0" sz="950" spc="-5">
                <a:solidFill>
                  <a:srgbClr val="676767"/>
                </a:solidFill>
                <a:latin typeface="Arial MT"/>
                <a:cs typeface="Arial MT"/>
              </a:rPr>
              <a:t> </a:t>
            </a:r>
            <a:r>
              <a:rPr dirty="0" sz="950" spc="-10">
                <a:solidFill>
                  <a:srgbClr val="111111"/>
                </a:solidFill>
                <a:latin typeface="Arial MT"/>
                <a:cs typeface="Arial MT"/>
              </a:rPr>
              <a:t>Tftulo.</a:t>
            </a:r>
            <a:endParaRPr sz="95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804493" y="3910583"/>
            <a:ext cx="4526280" cy="32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250"/>
              </a:lnSpc>
              <a:spcBef>
                <a:spcPts val="100"/>
              </a:spcBef>
            </a:pPr>
            <a:r>
              <a:rPr dirty="0" sz="1100" spc="-40">
                <a:latin typeface="Times New Roman"/>
                <a:cs typeface="Times New Roman"/>
              </a:rPr>
              <a:t>TtMo</a:t>
            </a:r>
            <a:r>
              <a:rPr dirty="0" sz="1100" spc="-100">
                <a:latin typeface="Times New Roman"/>
                <a:cs typeface="Times New Roman"/>
              </a:rPr>
              <a:t> </a:t>
            </a:r>
            <a:r>
              <a:rPr dirty="0" sz="1100" spc="-60" b="1">
                <a:solidFill>
                  <a:srgbClr val="2D2D2D"/>
                </a:solidFill>
                <a:latin typeface="Times New Roman"/>
                <a:cs typeface="Times New Roman"/>
              </a:rPr>
              <a:t>em</a:t>
            </a:r>
            <a:r>
              <a:rPr dirty="0" sz="1100" spc="-30" b="1">
                <a:solidFill>
                  <a:srgbClr val="2D2D2D"/>
                </a:solidFill>
                <a:latin typeface="Times New Roman"/>
                <a:cs typeface="Times New Roman"/>
              </a:rPr>
              <a:t> </a:t>
            </a:r>
            <a:r>
              <a:rPr dirty="0" sz="1100" spc="-70" b="1">
                <a:solidFill>
                  <a:srgbClr val="1A1A1A"/>
                </a:solidFill>
                <a:latin typeface="Times New Roman"/>
                <a:cs typeface="Times New Roman"/>
              </a:rPr>
              <a:t>outro</a:t>
            </a:r>
            <a:r>
              <a:rPr dirty="0" sz="1100" spc="-30" b="1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100" spc="-50">
                <a:latin typeface="Times New Roman"/>
                <a:cs typeface="Times New Roman"/>
              </a:rPr>
              <a:t>idfoma:</a:t>
            </a:r>
            <a:r>
              <a:rPr dirty="0" sz="1100" spc="30"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0E0E0E"/>
                </a:solidFill>
                <a:latin typeface="Times New Roman"/>
                <a:cs typeface="Times New Roman"/>
              </a:rPr>
              <a:t>Evauaem</a:t>
            </a:r>
            <a:r>
              <a:rPr dirty="0" sz="1100" spc="35">
                <a:solidFill>
                  <a:srgbClr val="0E0E0E"/>
                </a:solidFill>
                <a:latin typeface="Times New Roman"/>
                <a:cs typeface="Times New Roman"/>
              </a:rPr>
              <a:t> </a:t>
            </a:r>
            <a:r>
              <a:rPr dirty="0" sz="1100" spc="-114">
                <a:solidFill>
                  <a:srgbClr val="3D3D3D"/>
                </a:solidFill>
                <a:latin typeface="Times New Roman"/>
                <a:cs typeface="Times New Roman"/>
              </a:rPr>
              <a:t>of</a:t>
            </a:r>
            <a:r>
              <a:rPr dirty="0" sz="1100" spc="45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dirty="0" sz="1100" spc="-50">
                <a:solidFill>
                  <a:srgbClr val="333333"/>
                </a:solidFill>
                <a:latin typeface="Times New Roman"/>
                <a:cs typeface="Times New Roman"/>
              </a:rPr>
              <a:t>the</a:t>
            </a:r>
            <a:r>
              <a:rPr dirty="0" sz="110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1100" spc="-105">
                <a:solidFill>
                  <a:srgbClr val="1A1A1A"/>
                </a:solidFill>
                <a:latin typeface="Times New Roman"/>
                <a:cs typeface="Times New Roman"/>
              </a:rPr>
              <a:t>viatxiity</a:t>
            </a:r>
            <a:r>
              <a:rPr dirty="0" sz="1100" spc="30">
                <a:solidFill>
                  <a:srgbClr val="1A1A1A"/>
                </a:solidFill>
                <a:latin typeface="Times New Roman"/>
                <a:cs typeface="Times New Roman"/>
              </a:rPr>
              <a:t> </a:t>
            </a:r>
            <a:r>
              <a:rPr dirty="0" sz="1100" spc="-120">
                <a:solidFill>
                  <a:srgbClr val="777777"/>
                </a:solidFill>
                <a:latin typeface="Times New Roman"/>
                <a:cs typeface="Times New Roman"/>
              </a:rPr>
              <a:t>of</a:t>
            </a:r>
            <a:r>
              <a:rPr dirty="0" sz="1100" spc="110">
                <a:solidFill>
                  <a:srgbClr val="777777"/>
                </a:solidFill>
                <a:latin typeface="Times New Roman"/>
                <a:cs typeface="Times New Roman"/>
              </a:rPr>
              <a:t> </a:t>
            </a:r>
            <a:r>
              <a:rPr dirty="0" sz="1100" spc="-65">
                <a:solidFill>
                  <a:srgbClr val="4D4D4D"/>
                </a:solidFill>
                <a:latin typeface="Times New Roman"/>
                <a:cs typeface="Times New Roman"/>
              </a:rPr>
              <a:t>the</a:t>
            </a:r>
            <a:r>
              <a:rPr dirty="0" sz="1100" spc="-10">
                <a:solidFill>
                  <a:srgbClr val="4D4D4D"/>
                </a:solidFill>
                <a:latin typeface="Times New Roman"/>
                <a:cs typeface="Times New Roman"/>
              </a:rPr>
              <a:t> </a:t>
            </a:r>
            <a:r>
              <a:rPr dirty="0" sz="1100" spc="-30">
                <a:solidFill>
                  <a:srgbClr val="444444"/>
                </a:solidFill>
                <a:latin typeface="Times New Roman"/>
                <a:cs typeface="Times New Roman"/>
              </a:rPr>
              <a:t>Ixoportionei/</a:t>
            </a:r>
            <a:r>
              <a:rPr dirty="0" sz="1100" spc="120">
                <a:solidFill>
                  <a:srgbClr val="444444"/>
                </a:solidFill>
                <a:latin typeface="Times New Roman"/>
                <a:cs typeface="Times New Roman"/>
              </a:rPr>
              <a:t> </a:t>
            </a:r>
            <a:r>
              <a:rPr dirty="0" sz="1100" spc="-20">
                <a:solidFill>
                  <a:srgbClr val="363636"/>
                </a:solidFill>
                <a:latin typeface="Times New Roman"/>
                <a:cs typeface="Times New Roman"/>
              </a:rPr>
              <a:t>re8oas</a:t>
            </a:r>
            <a:r>
              <a:rPr dirty="0" sz="1100" spc="-25">
                <a:solidFill>
                  <a:srgbClr val="363636"/>
                </a:solidFill>
                <a:latin typeface="Times New Roman"/>
                <a:cs typeface="Times New Roman"/>
              </a:rPr>
              <a:t> </a:t>
            </a:r>
            <a:r>
              <a:rPr dirty="0" sz="1100">
                <a:solidFill>
                  <a:srgbClr val="595959"/>
                </a:solidFill>
                <a:latin typeface="Times New Roman"/>
                <a:cs typeface="Times New Roman"/>
              </a:rPr>
              <a:t>a</a:t>
            </a:r>
            <a:r>
              <a:rPr dirty="0" sz="1100" spc="10">
                <a:solidFill>
                  <a:srgbClr val="595959"/>
                </a:solidFill>
                <a:latin typeface="Times New Roman"/>
                <a:cs typeface="Times New Roman"/>
              </a:rPr>
              <a:t> </a:t>
            </a:r>
            <a:r>
              <a:rPr dirty="0" sz="1100" spc="-45">
                <a:solidFill>
                  <a:srgbClr val="444444"/>
                </a:solidFill>
                <a:latin typeface="Times New Roman"/>
                <a:cs typeface="Times New Roman"/>
              </a:rPr>
              <a:t>mePx:dof</a:t>
            </a:r>
            <a:endParaRPr sz="1100">
              <a:latin typeface="Times New Roman"/>
              <a:cs typeface="Times New Roman"/>
            </a:endParaRPr>
          </a:p>
          <a:p>
            <a:pPr marL="12700">
              <a:lnSpc>
                <a:spcPts val="1070"/>
              </a:lnSpc>
            </a:pPr>
            <a:r>
              <a:rPr dirty="0" sz="950" spc="-10">
                <a:solidFill>
                  <a:srgbClr val="343434"/>
                </a:solidFill>
                <a:latin typeface="Times New Roman"/>
                <a:cs typeface="Times New Roman"/>
              </a:rPr>
              <a:t>dsteclfrig</a:t>
            </a:r>
            <a:r>
              <a:rPr dirty="0" sz="950" spc="55">
                <a:solidFill>
                  <a:srgbClr val="343434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565656"/>
                </a:solidFill>
                <a:latin typeface="Times New Roman"/>
                <a:cs typeface="Times New Roman"/>
              </a:rPr>
              <a:t>signals</a:t>
            </a:r>
            <a:r>
              <a:rPr dirty="0" sz="950" spc="30">
                <a:solidFill>
                  <a:srgbClr val="565656"/>
                </a:solidFill>
                <a:latin typeface="Times New Roman"/>
                <a:cs typeface="Times New Roman"/>
              </a:rPr>
              <a:t> </a:t>
            </a:r>
            <a:r>
              <a:rPr dirty="0" sz="950" spc="-75">
                <a:solidFill>
                  <a:srgbClr val="707070"/>
                </a:solidFill>
                <a:latin typeface="Times New Roman"/>
                <a:cs typeface="Times New Roman"/>
              </a:rPr>
              <a:t>In</a:t>
            </a:r>
            <a:r>
              <a:rPr dirty="0" sz="950" spc="45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dirty="0" sz="950">
                <a:solidFill>
                  <a:srgbClr val="2F2F2F"/>
                </a:solidFill>
                <a:latin typeface="Times New Roman"/>
                <a:cs typeface="Times New Roman"/>
              </a:rPr>
              <a:t>care</a:t>
            </a:r>
            <a:r>
              <a:rPr dirty="0" sz="950" spc="-10">
                <a:solidFill>
                  <a:srgbClr val="2F2F2F"/>
                </a:solidFill>
                <a:latin typeface="Times New Roman"/>
                <a:cs typeface="Times New Roman"/>
              </a:rPr>
              <a:t> </a:t>
            </a:r>
            <a:r>
              <a:rPr dirty="0" sz="950" spc="-50" b="1">
                <a:solidFill>
                  <a:srgbClr val="484848"/>
                </a:solidFill>
                <a:latin typeface="Times New Roman"/>
                <a:cs typeface="Times New Roman"/>
              </a:rPr>
              <a:t>related</a:t>
            </a:r>
            <a:r>
              <a:rPr dirty="0" sz="950" spc="25" b="1">
                <a:solidFill>
                  <a:srgbClr val="484848"/>
                </a:solidFill>
                <a:latin typeface="Times New Roman"/>
                <a:cs typeface="Times New Roman"/>
              </a:rPr>
              <a:t> </a:t>
            </a:r>
            <a:r>
              <a:rPr dirty="0" sz="950" b="1">
                <a:solidFill>
                  <a:srgbClr val="232323"/>
                </a:solidFill>
                <a:latin typeface="Times New Roman"/>
                <a:cs typeface="Times New Roman"/>
              </a:rPr>
              <a:t>adverse</a:t>
            </a:r>
            <a:r>
              <a:rPr dirty="0" sz="950" spc="65" b="1">
                <a:solidFill>
                  <a:srgbClr val="232323"/>
                </a:solidFill>
                <a:latin typeface="Times New Roman"/>
                <a:cs typeface="Times New Roman"/>
              </a:rPr>
              <a:t> </a:t>
            </a:r>
            <a:r>
              <a:rPr dirty="0" sz="950" spc="-10" b="1">
                <a:solidFill>
                  <a:srgbClr val="2D2D2D"/>
                </a:solidFill>
                <a:latin typeface="Times New Roman"/>
                <a:cs typeface="Times New Roman"/>
              </a:rPr>
              <a:t>events</a:t>
            </a:r>
            <a:endParaRPr sz="9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96849"/>
            <a:ext cx="12192000" cy="6661150"/>
            <a:chOff x="0" y="196849"/>
            <a:chExt cx="12192000" cy="666115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6818" y="1164922"/>
              <a:ext cx="10538328" cy="520268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5937313" y="1680679"/>
              <a:ext cx="1941830" cy="4171315"/>
            </a:xfrm>
            <a:custGeom>
              <a:avLst/>
              <a:gdLst/>
              <a:ahLst/>
              <a:cxnLst/>
              <a:rect l="l" t="t" r="r" b="b"/>
              <a:pathLst>
                <a:path w="1941829" h="4171315">
                  <a:moveTo>
                    <a:pt x="0" y="323594"/>
                  </a:moveTo>
                  <a:lnTo>
                    <a:pt x="3509" y="275776"/>
                  </a:lnTo>
                  <a:lnTo>
                    <a:pt x="13702" y="230136"/>
                  </a:lnTo>
                  <a:lnTo>
                    <a:pt x="30079" y="187175"/>
                  </a:lnTo>
                  <a:lnTo>
                    <a:pt x="52138" y="147394"/>
                  </a:lnTo>
                  <a:lnTo>
                    <a:pt x="79380" y="111293"/>
                  </a:lnTo>
                  <a:lnTo>
                    <a:pt x="111302" y="79372"/>
                  </a:lnTo>
                  <a:lnTo>
                    <a:pt x="147404" y="52133"/>
                  </a:lnTo>
                  <a:lnTo>
                    <a:pt x="187186" y="30075"/>
                  </a:lnTo>
                  <a:lnTo>
                    <a:pt x="230146" y="13700"/>
                  </a:lnTo>
                  <a:lnTo>
                    <a:pt x="275784" y="3508"/>
                  </a:lnTo>
                  <a:lnTo>
                    <a:pt x="323599" y="0"/>
                  </a:lnTo>
                  <a:lnTo>
                    <a:pt x="1617946" y="0"/>
                  </a:lnTo>
                  <a:lnTo>
                    <a:pt x="1668874" y="4031"/>
                  </a:lnTo>
                  <a:lnTo>
                    <a:pt x="1718087" y="15884"/>
                  </a:lnTo>
                  <a:lnTo>
                    <a:pt x="1764720" y="35200"/>
                  </a:lnTo>
                  <a:lnTo>
                    <a:pt x="1807903" y="61618"/>
                  </a:lnTo>
                  <a:lnTo>
                    <a:pt x="1846771" y="94779"/>
                  </a:lnTo>
                  <a:lnTo>
                    <a:pt x="1879927" y="133640"/>
                  </a:lnTo>
                  <a:lnTo>
                    <a:pt x="1906343" y="176821"/>
                  </a:lnTo>
                  <a:lnTo>
                    <a:pt x="1925659" y="223453"/>
                  </a:lnTo>
                  <a:lnTo>
                    <a:pt x="1937514" y="272667"/>
                  </a:lnTo>
                  <a:lnTo>
                    <a:pt x="1941546" y="323594"/>
                  </a:lnTo>
                  <a:lnTo>
                    <a:pt x="1941546" y="3847559"/>
                  </a:lnTo>
                  <a:lnTo>
                    <a:pt x="1938037" y="3895380"/>
                  </a:lnTo>
                  <a:lnTo>
                    <a:pt x="1927845" y="3941021"/>
                  </a:lnTo>
                  <a:lnTo>
                    <a:pt x="1911470" y="3983983"/>
                  </a:lnTo>
                  <a:lnTo>
                    <a:pt x="1889413" y="4023765"/>
                  </a:lnTo>
                  <a:lnTo>
                    <a:pt x="1862174" y="4059866"/>
                  </a:lnTo>
                  <a:lnTo>
                    <a:pt x="1830253" y="4091787"/>
                  </a:lnTo>
                  <a:lnTo>
                    <a:pt x="1794152" y="4119026"/>
                  </a:lnTo>
                  <a:lnTo>
                    <a:pt x="1754370" y="4141083"/>
                  </a:lnTo>
                  <a:lnTo>
                    <a:pt x="1711408" y="4157458"/>
                  </a:lnTo>
                  <a:lnTo>
                    <a:pt x="1665767" y="4167650"/>
                  </a:lnTo>
                  <a:lnTo>
                    <a:pt x="1617946" y="4171159"/>
                  </a:lnTo>
                  <a:lnTo>
                    <a:pt x="323599" y="4171159"/>
                  </a:lnTo>
                  <a:lnTo>
                    <a:pt x="275784" y="4167650"/>
                  </a:lnTo>
                  <a:lnTo>
                    <a:pt x="230146" y="4157458"/>
                  </a:lnTo>
                  <a:lnTo>
                    <a:pt x="187186" y="4141083"/>
                  </a:lnTo>
                  <a:lnTo>
                    <a:pt x="147404" y="4119026"/>
                  </a:lnTo>
                  <a:lnTo>
                    <a:pt x="111302" y="4091787"/>
                  </a:lnTo>
                  <a:lnTo>
                    <a:pt x="79380" y="4059866"/>
                  </a:lnTo>
                  <a:lnTo>
                    <a:pt x="52138" y="4023765"/>
                  </a:lnTo>
                  <a:lnTo>
                    <a:pt x="30079" y="3983983"/>
                  </a:lnTo>
                  <a:lnTo>
                    <a:pt x="13702" y="3941021"/>
                  </a:lnTo>
                  <a:lnTo>
                    <a:pt x="3509" y="3895380"/>
                  </a:lnTo>
                  <a:lnTo>
                    <a:pt x="0" y="3847559"/>
                  </a:lnTo>
                  <a:lnTo>
                    <a:pt x="0" y="323594"/>
                  </a:lnTo>
                  <a:close/>
                </a:path>
              </a:pathLst>
            </a:custGeom>
            <a:ln w="38099">
              <a:solidFill>
                <a:srgbClr val="702FA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Projeto</a:t>
            </a:r>
            <a:r>
              <a:rPr dirty="0" spc="-155"/>
              <a:t> </a:t>
            </a:r>
            <a:r>
              <a:rPr dirty="0"/>
              <a:t>de</a:t>
            </a:r>
            <a:r>
              <a:rPr dirty="0" spc="-150"/>
              <a:t> </a:t>
            </a:r>
            <a:r>
              <a:rPr dirty="0" spc="-10"/>
              <a:t>expansão</a:t>
            </a:r>
            <a:r>
              <a:rPr dirty="0" spc="-155"/>
              <a:t> </a:t>
            </a:r>
            <a:r>
              <a:rPr dirty="0" spc="-10"/>
              <a:t>cirúrgica</a:t>
            </a:r>
            <a:r>
              <a:rPr dirty="0" spc="-150"/>
              <a:t> </a:t>
            </a:r>
            <a:r>
              <a:rPr dirty="0" spc="-10"/>
              <a:t>(2016)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790" y="1770302"/>
            <a:ext cx="9050020" cy="26847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35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Aumento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número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cirurgias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17%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relação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2015</a:t>
            </a:r>
            <a:endParaRPr sz="28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Abertura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Centro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oftalmologia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Rotina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próteses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joelho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quadril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Endourologia</a:t>
            </a:r>
            <a:endParaRPr sz="24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Mesma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área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física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Aumento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RH: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24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h/semana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(médico)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Profilaxia</a:t>
            </a:r>
            <a:r>
              <a:rPr dirty="0" spc="-195"/>
              <a:t> </a:t>
            </a:r>
            <a:r>
              <a:rPr dirty="0" spc="-10"/>
              <a:t>cirúrgica</a:t>
            </a:r>
            <a:r>
              <a:rPr dirty="0" spc="-195"/>
              <a:t> </a:t>
            </a:r>
            <a:r>
              <a:rPr dirty="0" spc="-20"/>
              <a:t>(PX)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67565" y="1407122"/>
            <a:ext cx="8270240" cy="4514850"/>
            <a:chOff x="967565" y="1407122"/>
            <a:chExt cx="8270240" cy="45148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0618" y="2521052"/>
              <a:ext cx="5084914" cy="249203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19193" y="2713994"/>
              <a:ext cx="4638675" cy="2207895"/>
            </a:xfrm>
            <a:custGeom>
              <a:avLst/>
              <a:gdLst/>
              <a:ahLst/>
              <a:cxnLst/>
              <a:rect l="l" t="t" r="r" b="b"/>
              <a:pathLst>
                <a:path w="4638675" h="2207895">
                  <a:moveTo>
                    <a:pt x="0" y="2207520"/>
                  </a:moveTo>
                  <a:lnTo>
                    <a:pt x="4638140" y="0"/>
                  </a:lnTo>
                </a:path>
              </a:pathLst>
            </a:custGeom>
            <a:ln w="57149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16759" y="2602519"/>
              <a:ext cx="274955" cy="196850"/>
            </a:xfrm>
            <a:custGeom>
              <a:avLst/>
              <a:gdLst/>
              <a:ahLst/>
              <a:cxnLst/>
              <a:rect l="l" t="t" r="r" b="b"/>
              <a:pathLst>
                <a:path w="274954" h="196850">
                  <a:moveTo>
                    <a:pt x="81149" y="196699"/>
                  </a:moveTo>
                  <a:lnTo>
                    <a:pt x="0" y="26224"/>
                  </a:lnTo>
                  <a:lnTo>
                    <a:pt x="274749" y="0"/>
                  </a:lnTo>
                  <a:lnTo>
                    <a:pt x="81149" y="196699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7816759" y="2602519"/>
              <a:ext cx="274955" cy="196850"/>
            </a:xfrm>
            <a:custGeom>
              <a:avLst/>
              <a:gdLst/>
              <a:ahLst/>
              <a:cxnLst/>
              <a:rect l="l" t="t" r="r" b="b"/>
              <a:pathLst>
                <a:path w="274954" h="196850">
                  <a:moveTo>
                    <a:pt x="81149" y="196699"/>
                  </a:moveTo>
                  <a:lnTo>
                    <a:pt x="274749" y="0"/>
                  </a:lnTo>
                  <a:lnTo>
                    <a:pt x="0" y="26224"/>
                  </a:lnTo>
                  <a:lnTo>
                    <a:pt x="81149" y="196699"/>
                  </a:lnTo>
                  <a:close/>
                </a:path>
              </a:pathLst>
            </a:custGeom>
            <a:ln w="57149">
              <a:solidFill>
                <a:srgbClr val="4472C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1962" y="1407122"/>
              <a:ext cx="137149" cy="4509040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90537" y="1795591"/>
              <a:ext cx="0" cy="4029075"/>
            </a:xfrm>
            <a:custGeom>
              <a:avLst/>
              <a:gdLst/>
              <a:ahLst/>
              <a:cxnLst/>
              <a:rect l="l" t="t" r="r" b="b"/>
              <a:pathLst>
                <a:path w="0" h="4029075">
                  <a:moveTo>
                    <a:pt x="0" y="4028996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96140" y="1536239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188792" y="259351"/>
                  </a:moveTo>
                  <a:lnTo>
                    <a:pt x="0" y="259351"/>
                  </a:lnTo>
                  <a:lnTo>
                    <a:pt x="94397" y="0"/>
                  </a:lnTo>
                  <a:lnTo>
                    <a:pt x="188792" y="2593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96140" y="1536239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188792" y="259351"/>
                  </a:moveTo>
                  <a:lnTo>
                    <a:pt x="94397" y="0"/>
                  </a:lnTo>
                  <a:lnTo>
                    <a:pt x="0" y="259351"/>
                  </a:lnTo>
                  <a:lnTo>
                    <a:pt x="188792" y="259351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962" y="5751873"/>
              <a:ext cx="8215658" cy="16428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90537" y="5798613"/>
              <a:ext cx="7736205" cy="26034"/>
            </a:xfrm>
            <a:custGeom>
              <a:avLst/>
              <a:gdLst/>
              <a:ahLst/>
              <a:cxnLst/>
              <a:rect l="l" t="t" r="r" b="b"/>
              <a:pathLst>
                <a:path w="7736205" h="26035">
                  <a:moveTo>
                    <a:pt x="0" y="25974"/>
                  </a:moveTo>
                  <a:lnTo>
                    <a:pt x="7735594" y="0"/>
                  </a:lnTo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825807" y="5704213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649" y="188774"/>
                  </a:moveTo>
                  <a:lnTo>
                    <a:pt x="0" y="0"/>
                  </a:lnTo>
                  <a:lnTo>
                    <a:pt x="259674" y="93524"/>
                  </a:lnTo>
                  <a:lnTo>
                    <a:pt x="649" y="188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825807" y="5704213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649" y="188774"/>
                  </a:moveTo>
                  <a:lnTo>
                    <a:pt x="259674" y="93524"/>
                  </a:lnTo>
                  <a:lnTo>
                    <a:pt x="0" y="0"/>
                  </a:lnTo>
                  <a:lnTo>
                    <a:pt x="649" y="188774"/>
                  </a:lnTo>
                  <a:close/>
                </a:path>
              </a:pathLst>
            </a:custGeom>
            <a:ln w="571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725336" y="4875139"/>
            <a:ext cx="160147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0">
                <a:solidFill>
                  <a:srgbClr val="2F5495"/>
                </a:solidFill>
                <a:latin typeface="Arial MT"/>
                <a:cs typeface="Arial MT"/>
              </a:rPr>
              <a:t>&lt;40%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8432434" y="2036923"/>
            <a:ext cx="12452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25">
                <a:solidFill>
                  <a:srgbClr val="2F5495"/>
                </a:solidFill>
                <a:latin typeface="Arial MT"/>
                <a:cs typeface="Arial MT"/>
              </a:rPr>
              <a:t>99%</a:t>
            </a:r>
            <a:endParaRPr sz="4800">
              <a:latin typeface="Arial MT"/>
              <a:cs typeface="Arial MT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9579" y="2816391"/>
            <a:ext cx="281305" cy="21215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latin typeface="Arial MT"/>
                <a:cs typeface="Arial MT"/>
              </a:rPr>
              <a:t>Adesão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>
                <a:latin typeface="Arial MT"/>
                <a:cs typeface="Arial MT"/>
              </a:rPr>
              <a:t>ao</a:t>
            </a:r>
            <a:r>
              <a:rPr dirty="0" sz="1800" spc="-2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protocolo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467024" y="5744223"/>
            <a:ext cx="5938520" cy="363220"/>
            <a:chOff x="2467024" y="5744223"/>
            <a:chExt cx="5938520" cy="363220"/>
          </a:xfrm>
        </p:grpSpPr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67024" y="5788548"/>
              <a:ext cx="118099" cy="31851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526069" y="5824588"/>
              <a:ext cx="0" cy="200660"/>
            </a:xfrm>
            <a:custGeom>
              <a:avLst/>
              <a:gdLst/>
              <a:ahLst/>
              <a:cxnLst/>
              <a:rect l="l" t="t" r="r" b="b"/>
              <a:pathLst>
                <a:path w="0" h="200660">
                  <a:moveTo>
                    <a:pt x="0" y="0"/>
                  </a:moveTo>
                  <a:lnTo>
                    <a:pt x="0" y="200424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87433" y="5744223"/>
              <a:ext cx="118099" cy="318514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8346483" y="5780263"/>
              <a:ext cx="0" cy="200660"/>
            </a:xfrm>
            <a:custGeom>
              <a:avLst/>
              <a:gdLst/>
              <a:ahLst/>
              <a:cxnLst/>
              <a:rect l="l" t="t" r="r" b="b"/>
              <a:pathLst>
                <a:path w="0" h="200660">
                  <a:moveTo>
                    <a:pt x="0" y="0"/>
                  </a:moveTo>
                  <a:lnTo>
                    <a:pt x="0" y="200424"/>
                  </a:lnTo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2414504" y="5948496"/>
            <a:ext cx="2235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latin typeface="Arial MT"/>
                <a:cs typeface="Arial MT"/>
              </a:rPr>
              <a:t>0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8234915" y="5921360"/>
            <a:ext cx="22352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50">
                <a:latin typeface="Arial MT"/>
                <a:cs typeface="Arial MT"/>
              </a:rPr>
              <a:t>1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960456" y="5953576"/>
            <a:ext cx="1130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305">
                <a:latin typeface="Arial MT"/>
                <a:cs typeface="Arial MT"/>
              </a:rPr>
              <a:t>Δt</a:t>
            </a:r>
            <a:r>
              <a:rPr dirty="0" sz="1800">
                <a:latin typeface="Arial MT"/>
                <a:cs typeface="Arial MT"/>
              </a:rPr>
              <a:t> </a:t>
            </a:r>
            <a:r>
              <a:rPr dirty="0" sz="1800" spc="-10">
                <a:latin typeface="Arial MT"/>
                <a:cs typeface="Arial MT"/>
              </a:rPr>
              <a:t>(meses)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55562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Protocolo</a:t>
            </a:r>
            <a:r>
              <a:rPr dirty="0" spc="-120"/>
              <a:t> </a:t>
            </a:r>
            <a:r>
              <a:rPr dirty="0"/>
              <a:t>de</a:t>
            </a:r>
            <a:r>
              <a:rPr dirty="0" spc="-114"/>
              <a:t> </a:t>
            </a:r>
            <a:r>
              <a:rPr dirty="0" spc="-10"/>
              <a:t>trombólise</a:t>
            </a:r>
            <a:r>
              <a:rPr dirty="0" spc="-114"/>
              <a:t> </a:t>
            </a:r>
            <a:r>
              <a:rPr dirty="0"/>
              <a:t>no</a:t>
            </a:r>
            <a:r>
              <a:rPr dirty="0" spc="-120"/>
              <a:t> </a:t>
            </a:r>
            <a:r>
              <a:rPr dirty="0" spc="-20"/>
              <a:t>AVCi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4224" y="1226622"/>
            <a:ext cx="11119702" cy="51129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2171" y="1449097"/>
            <a:ext cx="10847628" cy="49512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476" y="1427222"/>
            <a:ext cx="10817025" cy="49403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090" y="1603596"/>
            <a:ext cx="10657786" cy="488926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algn="ctr"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>
                <a:solidFill>
                  <a:srgbClr val="ED7C31"/>
                </a:solidFill>
              </a:rPr>
              <a:t>O</a:t>
            </a:r>
            <a:r>
              <a:rPr dirty="0" sz="4800" spc="-12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valor</a:t>
            </a:r>
            <a:r>
              <a:rPr dirty="0" sz="4800" spc="-114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da</a:t>
            </a:r>
            <a:r>
              <a:rPr dirty="0" sz="4800" spc="-114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liderança</a:t>
            </a:r>
            <a:r>
              <a:rPr dirty="0" sz="4800" spc="-114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como</a:t>
            </a:r>
            <a:r>
              <a:rPr dirty="0" sz="4800" spc="-75">
                <a:solidFill>
                  <a:srgbClr val="ED7C31"/>
                </a:solidFill>
              </a:rPr>
              <a:t> </a:t>
            </a:r>
            <a:r>
              <a:rPr dirty="0" sz="4800" spc="-10">
                <a:solidFill>
                  <a:srgbClr val="ED7C31"/>
                </a:solidFill>
              </a:rPr>
              <a:t>elemento </a:t>
            </a:r>
            <a:r>
              <a:rPr dirty="0" sz="4800">
                <a:solidFill>
                  <a:srgbClr val="ED7C31"/>
                </a:solidFill>
              </a:rPr>
              <a:t>central</a:t>
            </a:r>
            <a:r>
              <a:rPr dirty="0" sz="4800" spc="-13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para</a:t>
            </a:r>
            <a:r>
              <a:rPr dirty="0" sz="4800" spc="-13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o</a:t>
            </a:r>
            <a:r>
              <a:rPr dirty="0" sz="4800" spc="-13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alcance</a:t>
            </a:r>
            <a:r>
              <a:rPr dirty="0" sz="4800" spc="-130">
                <a:solidFill>
                  <a:srgbClr val="ED7C31"/>
                </a:solidFill>
              </a:rPr>
              <a:t> </a:t>
            </a:r>
            <a:r>
              <a:rPr dirty="0" sz="4800" spc="-25">
                <a:solidFill>
                  <a:srgbClr val="ED7C31"/>
                </a:solidFill>
              </a:rPr>
              <a:t>do</a:t>
            </a:r>
            <a:endParaRPr sz="4800"/>
          </a:p>
          <a:p>
            <a:pPr algn="ctr" marR="132080">
              <a:lnSpc>
                <a:spcPts val="5110"/>
              </a:lnSpc>
            </a:pPr>
            <a:r>
              <a:rPr dirty="0" sz="4800">
                <a:solidFill>
                  <a:srgbClr val="ED7C31"/>
                </a:solidFill>
              </a:rPr>
              <a:t>Dano</a:t>
            </a:r>
            <a:r>
              <a:rPr dirty="0" sz="4800" spc="-19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Zero</a:t>
            </a:r>
            <a:r>
              <a:rPr dirty="0" sz="4800" spc="-190">
                <a:solidFill>
                  <a:srgbClr val="ED7C31"/>
                </a:solidFill>
              </a:rPr>
              <a:t> </a:t>
            </a:r>
            <a:r>
              <a:rPr dirty="0" sz="4800" spc="-10">
                <a:solidFill>
                  <a:srgbClr val="ED7C31"/>
                </a:solidFill>
              </a:rPr>
              <a:t>Evitável</a:t>
            </a:r>
            <a:endParaRPr sz="4800"/>
          </a:p>
        </p:txBody>
      </p:sp>
      <p:sp>
        <p:nvSpPr>
          <p:cNvPr id="3" name="object 3" descr=""/>
          <p:cNvSpPr txBox="1"/>
          <p:nvPr/>
        </p:nvSpPr>
        <p:spPr>
          <a:xfrm>
            <a:off x="3570550" y="3585980"/>
            <a:ext cx="5045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445469"/>
                </a:solidFill>
                <a:latin typeface="Calibri"/>
                <a:cs typeface="Calibri"/>
              </a:rPr>
              <a:t>Arena</a:t>
            </a:r>
            <a:r>
              <a:rPr dirty="0" sz="2400" spc="-80">
                <a:solidFill>
                  <a:srgbClr val="4454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45469"/>
                </a:solidFill>
                <a:latin typeface="Calibri"/>
                <a:cs typeface="Calibri"/>
              </a:rPr>
              <a:t>Health</a:t>
            </a:r>
            <a:r>
              <a:rPr dirty="0" sz="2400" spc="-70">
                <a:solidFill>
                  <a:srgbClr val="4454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45469"/>
                </a:solidFill>
                <a:latin typeface="Calibri"/>
                <a:cs typeface="Calibri"/>
              </a:rPr>
              <a:t>SOBRASP</a:t>
            </a:r>
            <a:r>
              <a:rPr dirty="0" sz="2400" spc="-65">
                <a:solidFill>
                  <a:srgbClr val="4454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45469"/>
                </a:solidFill>
                <a:latin typeface="Calibri"/>
                <a:cs typeface="Calibri"/>
              </a:rPr>
              <a:t>-</a:t>
            </a:r>
            <a:r>
              <a:rPr dirty="0" sz="2400" spc="-70">
                <a:solidFill>
                  <a:srgbClr val="445469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445469"/>
                </a:solidFill>
                <a:latin typeface="Calibri"/>
                <a:cs typeface="Calibri"/>
              </a:rPr>
              <a:t>Hospitalar</a:t>
            </a:r>
            <a:r>
              <a:rPr dirty="0" sz="2400" spc="-65">
                <a:solidFill>
                  <a:srgbClr val="445469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445469"/>
                </a:solidFill>
                <a:latin typeface="Calibri"/>
                <a:cs typeface="Calibri"/>
              </a:rPr>
              <a:t>2025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Pandemia</a:t>
            </a:r>
            <a:r>
              <a:rPr dirty="0" spc="-105"/>
              <a:t> </a:t>
            </a:r>
            <a:r>
              <a:rPr dirty="0"/>
              <a:t>de</a:t>
            </a:r>
            <a:r>
              <a:rPr dirty="0" spc="-105"/>
              <a:t> </a:t>
            </a:r>
            <a:r>
              <a:rPr dirty="0" spc="-10"/>
              <a:t>Covid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790" y="1802663"/>
            <a:ext cx="10173970" cy="3154680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321310" marR="5080" indent="-309245">
              <a:lnSpc>
                <a:spcPts val="3020"/>
              </a:lnSpc>
              <a:spcBef>
                <a:spcPts val="480"/>
              </a:spcBef>
              <a:buSzPct val="64285"/>
              <a:buFont typeface="Arial MT"/>
              <a:buChar char="•"/>
              <a:tabLst>
                <a:tab pos="321310" algn="l"/>
              </a:tabLst>
            </a:pPr>
            <a:r>
              <a:rPr dirty="0" sz="2800" spc="-10">
                <a:latin typeface="Calibri"/>
                <a:cs typeface="Calibri"/>
              </a:rPr>
              <a:t>Abertura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24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leitos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intensivos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transformação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uma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enfermaria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10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horas;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2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Cirurgias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eletivas:</a:t>
            </a:r>
            <a:endParaRPr sz="28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2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Suspensas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03/2020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Retomada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05/2020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|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Recorde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mensal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10/2021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Sem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suspensão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falta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anestésico</a:t>
            </a:r>
            <a:endParaRPr sz="24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~1.500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internações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UTI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|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sem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falta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sedação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Funcionários: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Mortalidade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zero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872" y="2762117"/>
            <a:ext cx="7379334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/>
              <a:t>Aí,</a:t>
            </a:r>
            <a:r>
              <a:rPr dirty="0" sz="6000" spc="-114"/>
              <a:t> </a:t>
            </a:r>
            <a:r>
              <a:rPr dirty="0" sz="6000"/>
              <a:t>chegou</a:t>
            </a:r>
            <a:r>
              <a:rPr dirty="0" sz="6000" spc="-114"/>
              <a:t> </a:t>
            </a:r>
            <a:r>
              <a:rPr dirty="0" sz="6000"/>
              <a:t>o</a:t>
            </a:r>
            <a:r>
              <a:rPr dirty="0" sz="6000" spc="-114"/>
              <a:t> </a:t>
            </a:r>
            <a:r>
              <a:rPr dirty="0" sz="6000" spc="-10"/>
              <a:t>convite</a:t>
            </a:r>
            <a:r>
              <a:rPr dirty="0" sz="6000" spc="-110"/>
              <a:t> </a:t>
            </a:r>
            <a:r>
              <a:rPr dirty="0" sz="6000" spc="-20"/>
              <a:t>e...</a:t>
            </a:r>
            <a:endParaRPr sz="6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6495" y="1320185"/>
            <a:ext cx="8975725" cy="2073910"/>
          </a:xfrm>
          <a:prstGeom prst="rect"/>
        </p:spPr>
        <p:txBody>
          <a:bodyPr wrap="square" lIns="0" tIns="95885" rIns="0" bIns="0" rtlCol="0" vert="horz">
            <a:spAutoFit/>
          </a:bodyPr>
          <a:lstStyle/>
          <a:p>
            <a:pPr algn="ctr" marL="12700" marR="5080">
              <a:lnSpc>
                <a:spcPts val="5180"/>
              </a:lnSpc>
              <a:spcBef>
                <a:spcPts val="755"/>
              </a:spcBef>
            </a:pPr>
            <a:r>
              <a:rPr dirty="0" sz="4800">
                <a:solidFill>
                  <a:srgbClr val="ED7C31"/>
                </a:solidFill>
              </a:rPr>
              <a:t>O</a:t>
            </a:r>
            <a:r>
              <a:rPr dirty="0" sz="4800" spc="-12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valor</a:t>
            </a:r>
            <a:r>
              <a:rPr dirty="0" sz="4800" spc="-114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da</a:t>
            </a:r>
            <a:r>
              <a:rPr dirty="0" sz="4800" spc="-114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liderança</a:t>
            </a:r>
            <a:r>
              <a:rPr dirty="0" sz="4800" spc="-114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como</a:t>
            </a:r>
            <a:r>
              <a:rPr dirty="0" sz="4800" spc="-75">
                <a:solidFill>
                  <a:srgbClr val="ED7C31"/>
                </a:solidFill>
              </a:rPr>
              <a:t> </a:t>
            </a:r>
            <a:r>
              <a:rPr dirty="0" sz="4800" spc="-10">
                <a:solidFill>
                  <a:srgbClr val="ED7C31"/>
                </a:solidFill>
              </a:rPr>
              <a:t>elemento </a:t>
            </a:r>
            <a:r>
              <a:rPr dirty="0" sz="4800">
                <a:solidFill>
                  <a:srgbClr val="ED7C31"/>
                </a:solidFill>
              </a:rPr>
              <a:t>central</a:t>
            </a:r>
            <a:r>
              <a:rPr dirty="0" sz="4800" spc="-13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para</a:t>
            </a:r>
            <a:r>
              <a:rPr dirty="0" sz="4800" spc="-13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o</a:t>
            </a:r>
            <a:r>
              <a:rPr dirty="0" sz="4800" spc="-13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alcance</a:t>
            </a:r>
            <a:r>
              <a:rPr dirty="0" sz="4800" spc="-130">
                <a:solidFill>
                  <a:srgbClr val="ED7C31"/>
                </a:solidFill>
              </a:rPr>
              <a:t> </a:t>
            </a:r>
            <a:r>
              <a:rPr dirty="0" sz="4800" spc="-25">
                <a:solidFill>
                  <a:srgbClr val="ED7C31"/>
                </a:solidFill>
              </a:rPr>
              <a:t>do</a:t>
            </a:r>
            <a:endParaRPr sz="4800"/>
          </a:p>
          <a:p>
            <a:pPr algn="ctr" marR="132080">
              <a:lnSpc>
                <a:spcPts val="5110"/>
              </a:lnSpc>
            </a:pPr>
            <a:r>
              <a:rPr dirty="0" sz="4800">
                <a:solidFill>
                  <a:srgbClr val="ED7C31"/>
                </a:solidFill>
              </a:rPr>
              <a:t>Dano</a:t>
            </a:r>
            <a:r>
              <a:rPr dirty="0" sz="4800" spc="-190">
                <a:solidFill>
                  <a:srgbClr val="ED7C31"/>
                </a:solidFill>
              </a:rPr>
              <a:t> </a:t>
            </a:r>
            <a:r>
              <a:rPr dirty="0" sz="4800">
                <a:solidFill>
                  <a:srgbClr val="ED7C31"/>
                </a:solidFill>
              </a:rPr>
              <a:t>Zero</a:t>
            </a:r>
            <a:r>
              <a:rPr dirty="0" sz="4800" spc="-190">
                <a:solidFill>
                  <a:srgbClr val="ED7C31"/>
                </a:solidFill>
              </a:rPr>
              <a:t> </a:t>
            </a:r>
            <a:r>
              <a:rPr dirty="0" sz="4800" spc="-10">
                <a:solidFill>
                  <a:srgbClr val="ED7C31"/>
                </a:solidFill>
              </a:rPr>
              <a:t>Evitável</a:t>
            </a:r>
            <a:endParaRPr sz="4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81"/>
            <a:ext cx="12192000" cy="6857365"/>
            <a:chOff x="0" y="981"/>
            <a:chExt cx="12192000" cy="6857365"/>
          </a:xfrm>
        </p:grpSpPr>
        <p:sp>
          <p:nvSpPr>
            <p:cNvPr id="3" name="object 3" descr=""/>
            <p:cNvSpPr/>
            <p:nvPr/>
          </p:nvSpPr>
          <p:spPr>
            <a:xfrm>
              <a:off x="6064812" y="981"/>
              <a:ext cx="62865" cy="6855459"/>
            </a:xfrm>
            <a:custGeom>
              <a:avLst/>
              <a:gdLst/>
              <a:ahLst/>
              <a:cxnLst/>
              <a:rect l="l" t="t" r="r" b="b"/>
              <a:pathLst>
                <a:path w="62864" h="6855459">
                  <a:moveTo>
                    <a:pt x="62549" y="6855404"/>
                  </a:moveTo>
                  <a:lnTo>
                    <a:pt x="0" y="6855404"/>
                  </a:lnTo>
                  <a:lnTo>
                    <a:pt x="0" y="0"/>
                  </a:lnTo>
                  <a:lnTo>
                    <a:pt x="62549" y="0"/>
                  </a:lnTo>
                  <a:lnTo>
                    <a:pt x="62549" y="6855404"/>
                  </a:lnTo>
                  <a:close/>
                </a:path>
              </a:pathLst>
            </a:custGeom>
            <a:solidFill>
              <a:srgbClr val="E1E4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7504684" y="3419368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90" h="897889">
                  <a:moveTo>
                    <a:pt x="897598" y="897598"/>
                  </a:moveTo>
                  <a:lnTo>
                    <a:pt x="0" y="897598"/>
                  </a:lnTo>
                  <a:lnTo>
                    <a:pt x="0" y="0"/>
                  </a:lnTo>
                  <a:lnTo>
                    <a:pt x="897598" y="0"/>
                  </a:lnTo>
                  <a:lnTo>
                    <a:pt x="897598" y="897598"/>
                  </a:lnTo>
                  <a:close/>
                </a:path>
              </a:pathLst>
            </a:custGeom>
            <a:solidFill>
              <a:srgbClr val="9ED4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6273562" y="6013737"/>
              <a:ext cx="991235" cy="32384"/>
            </a:xfrm>
            <a:custGeom>
              <a:avLst/>
              <a:gdLst/>
              <a:ahLst/>
              <a:cxnLst/>
              <a:rect l="l" t="t" r="r" b="b"/>
              <a:pathLst>
                <a:path w="991234" h="32385">
                  <a:moveTo>
                    <a:pt x="990973" y="32324"/>
                  </a:moveTo>
                  <a:lnTo>
                    <a:pt x="0" y="32324"/>
                  </a:lnTo>
                  <a:lnTo>
                    <a:pt x="0" y="0"/>
                  </a:lnTo>
                  <a:lnTo>
                    <a:pt x="990973" y="0"/>
                  </a:lnTo>
                  <a:lnTo>
                    <a:pt x="990973" y="32324"/>
                  </a:lnTo>
                  <a:close/>
                </a:path>
              </a:pathLst>
            </a:custGeom>
            <a:solidFill>
              <a:srgbClr val="E952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07137" y="5942313"/>
              <a:ext cx="172424" cy="1724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886263" y="5824213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6024" y="411399"/>
                  </a:moveTo>
                  <a:lnTo>
                    <a:pt x="158835" y="405965"/>
                  </a:lnTo>
                  <a:lnTo>
                    <a:pt x="115489" y="390493"/>
                  </a:lnTo>
                  <a:lnTo>
                    <a:pt x="77233" y="366223"/>
                  </a:lnTo>
                  <a:lnTo>
                    <a:pt x="45311" y="334397"/>
                  </a:lnTo>
                  <a:lnTo>
                    <a:pt x="20968" y="296257"/>
                  </a:lnTo>
                  <a:lnTo>
                    <a:pt x="5449" y="253044"/>
                  </a:lnTo>
                  <a:lnTo>
                    <a:pt x="0" y="205999"/>
                  </a:lnTo>
                  <a:lnTo>
                    <a:pt x="5449" y="158921"/>
                  </a:lnTo>
                  <a:lnTo>
                    <a:pt x="20968" y="115622"/>
                  </a:lnTo>
                  <a:lnTo>
                    <a:pt x="45311" y="77365"/>
                  </a:lnTo>
                  <a:lnTo>
                    <a:pt x="77233" y="45411"/>
                  </a:lnTo>
                  <a:lnTo>
                    <a:pt x="115489" y="21024"/>
                  </a:lnTo>
                  <a:lnTo>
                    <a:pt x="158835" y="5466"/>
                  </a:lnTo>
                  <a:lnTo>
                    <a:pt x="206024" y="0"/>
                  </a:lnTo>
                  <a:lnTo>
                    <a:pt x="252981" y="5466"/>
                  </a:lnTo>
                  <a:lnTo>
                    <a:pt x="296157" y="21024"/>
                  </a:lnTo>
                  <a:lnTo>
                    <a:pt x="334297" y="45411"/>
                  </a:lnTo>
                  <a:lnTo>
                    <a:pt x="338646" y="49774"/>
                  </a:lnTo>
                  <a:lnTo>
                    <a:pt x="206024" y="49774"/>
                  </a:lnTo>
                  <a:lnTo>
                    <a:pt x="156711" y="57778"/>
                  </a:lnTo>
                  <a:lnTo>
                    <a:pt x="113869" y="80034"/>
                  </a:lnTo>
                  <a:lnTo>
                    <a:pt x="80077" y="113910"/>
                  </a:lnTo>
                  <a:lnTo>
                    <a:pt x="57911" y="156776"/>
                  </a:lnTo>
                  <a:lnTo>
                    <a:pt x="49949" y="205999"/>
                  </a:lnTo>
                  <a:lnTo>
                    <a:pt x="57911" y="255167"/>
                  </a:lnTo>
                  <a:lnTo>
                    <a:pt x="80077" y="297879"/>
                  </a:lnTo>
                  <a:lnTo>
                    <a:pt x="113869" y="331567"/>
                  </a:lnTo>
                  <a:lnTo>
                    <a:pt x="156711" y="353663"/>
                  </a:lnTo>
                  <a:lnTo>
                    <a:pt x="206024" y="361599"/>
                  </a:lnTo>
                  <a:lnTo>
                    <a:pt x="338924" y="361599"/>
                  </a:lnTo>
                  <a:lnTo>
                    <a:pt x="334297" y="366223"/>
                  </a:lnTo>
                  <a:lnTo>
                    <a:pt x="296157" y="390493"/>
                  </a:lnTo>
                  <a:lnTo>
                    <a:pt x="252981" y="405965"/>
                  </a:lnTo>
                  <a:lnTo>
                    <a:pt x="206024" y="411399"/>
                  </a:lnTo>
                  <a:close/>
                </a:path>
                <a:path w="411479" h="411479">
                  <a:moveTo>
                    <a:pt x="338924" y="361599"/>
                  </a:moveTo>
                  <a:lnTo>
                    <a:pt x="206024" y="361599"/>
                  </a:lnTo>
                  <a:lnTo>
                    <a:pt x="255097" y="353663"/>
                  </a:lnTo>
                  <a:lnTo>
                    <a:pt x="297909" y="331567"/>
                  </a:lnTo>
                  <a:lnTo>
                    <a:pt x="331792" y="297879"/>
                  </a:lnTo>
                  <a:lnTo>
                    <a:pt x="354077" y="255167"/>
                  </a:lnTo>
                  <a:lnTo>
                    <a:pt x="362099" y="205999"/>
                  </a:lnTo>
                  <a:lnTo>
                    <a:pt x="354077" y="156776"/>
                  </a:lnTo>
                  <a:lnTo>
                    <a:pt x="331792" y="113910"/>
                  </a:lnTo>
                  <a:lnTo>
                    <a:pt x="297909" y="80034"/>
                  </a:lnTo>
                  <a:lnTo>
                    <a:pt x="255097" y="57778"/>
                  </a:lnTo>
                  <a:lnTo>
                    <a:pt x="206024" y="49774"/>
                  </a:lnTo>
                  <a:lnTo>
                    <a:pt x="338646" y="49774"/>
                  </a:lnTo>
                  <a:lnTo>
                    <a:pt x="366146" y="77365"/>
                  </a:lnTo>
                  <a:lnTo>
                    <a:pt x="390450" y="115622"/>
                  </a:lnTo>
                  <a:lnTo>
                    <a:pt x="405952" y="158921"/>
                  </a:lnTo>
                  <a:lnTo>
                    <a:pt x="411399" y="205999"/>
                  </a:lnTo>
                  <a:lnTo>
                    <a:pt x="405952" y="253044"/>
                  </a:lnTo>
                  <a:lnTo>
                    <a:pt x="390450" y="296257"/>
                  </a:lnTo>
                  <a:lnTo>
                    <a:pt x="366146" y="334397"/>
                  </a:lnTo>
                  <a:lnTo>
                    <a:pt x="338924" y="361599"/>
                  </a:lnTo>
                  <a:close/>
                </a:path>
              </a:pathLst>
            </a:custGeom>
            <a:solidFill>
              <a:srgbClr val="E9526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48685" y="5980763"/>
              <a:ext cx="92774" cy="9552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924890" y="4942490"/>
              <a:ext cx="991235" cy="32384"/>
            </a:xfrm>
            <a:custGeom>
              <a:avLst/>
              <a:gdLst/>
              <a:ahLst/>
              <a:cxnLst/>
              <a:rect l="l" t="t" r="r" b="b"/>
              <a:pathLst>
                <a:path w="991235" h="32385">
                  <a:moveTo>
                    <a:pt x="990973" y="32324"/>
                  </a:moveTo>
                  <a:lnTo>
                    <a:pt x="0" y="32324"/>
                  </a:lnTo>
                  <a:lnTo>
                    <a:pt x="0" y="0"/>
                  </a:lnTo>
                  <a:lnTo>
                    <a:pt x="990973" y="0"/>
                  </a:lnTo>
                  <a:lnTo>
                    <a:pt x="990973" y="32324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7137" y="4871065"/>
              <a:ext cx="172424" cy="172424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5891763" y="4750215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999" y="411399"/>
                  </a:moveTo>
                  <a:lnTo>
                    <a:pt x="158819" y="405965"/>
                  </a:lnTo>
                  <a:lnTo>
                    <a:pt x="115480" y="390493"/>
                  </a:lnTo>
                  <a:lnTo>
                    <a:pt x="77229" y="366223"/>
                  </a:lnTo>
                  <a:lnTo>
                    <a:pt x="45309" y="334397"/>
                  </a:lnTo>
                  <a:lnTo>
                    <a:pt x="20967" y="296257"/>
                  </a:lnTo>
                  <a:lnTo>
                    <a:pt x="5449" y="253044"/>
                  </a:lnTo>
                  <a:lnTo>
                    <a:pt x="0" y="205999"/>
                  </a:lnTo>
                  <a:lnTo>
                    <a:pt x="5449" y="158725"/>
                  </a:lnTo>
                  <a:lnTo>
                    <a:pt x="20967" y="115349"/>
                  </a:lnTo>
                  <a:lnTo>
                    <a:pt x="45309" y="77103"/>
                  </a:lnTo>
                  <a:lnTo>
                    <a:pt x="77229" y="45215"/>
                  </a:lnTo>
                  <a:lnTo>
                    <a:pt x="115480" y="20915"/>
                  </a:lnTo>
                  <a:lnTo>
                    <a:pt x="158819" y="5433"/>
                  </a:lnTo>
                  <a:lnTo>
                    <a:pt x="205999" y="0"/>
                  </a:lnTo>
                  <a:lnTo>
                    <a:pt x="252957" y="5433"/>
                  </a:lnTo>
                  <a:lnTo>
                    <a:pt x="296137" y="20915"/>
                  </a:lnTo>
                  <a:lnTo>
                    <a:pt x="334282" y="45215"/>
                  </a:lnTo>
                  <a:lnTo>
                    <a:pt x="338837" y="49774"/>
                  </a:lnTo>
                  <a:lnTo>
                    <a:pt x="205999" y="49774"/>
                  </a:lnTo>
                  <a:lnTo>
                    <a:pt x="156688" y="57778"/>
                  </a:lnTo>
                  <a:lnTo>
                    <a:pt x="113853" y="80034"/>
                  </a:lnTo>
                  <a:lnTo>
                    <a:pt x="80068" y="113910"/>
                  </a:lnTo>
                  <a:lnTo>
                    <a:pt x="57908" y="156776"/>
                  </a:lnTo>
                  <a:lnTo>
                    <a:pt x="49949" y="205999"/>
                  </a:lnTo>
                  <a:lnTo>
                    <a:pt x="57908" y="254927"/>
                  </a:lnTo>
                  <a:lnTo>
                    <a:pt x="80068" y="297609"/>
                  </a:lnTo>
                  <a:lnTo>
                    <a:pt x="113853" y="331387"/>
                  </a:lnTo>
                  <a:lnTo>
                    <a:pt x="156688" y="353603"/>
                  </a:lnTo>
                  <a:lnTo>
                    <a:pt x="205999" y="361599"/>
                  </a:lnTo>
                  <a:lnTo>
                    <a:pt x="338910" y="361599"/>
                  </a:lnTo>
                  <a:lnTo>
                    <a:pt x="334282" y="366223"/>
                  </a:lnTo>
                  <a:lnTo>
                    <a:pt x="296137" y="390493"/>
                  </a:lnTo>
                  <a:lnTo>
                    <a:pt x="252957" y="405965"/>
                  </a:lnTo>
                  <a:lnTo>
                    <a:pt x="205999" y="411399"/>
                  </a:lnTo>
                  <a:close/>
                </a:path>
                <a:path w="411479" h="411479">
                  <a:moveTo>
                    <a:pt x="338910" y="361599"/>
                  </a:moveTo>
                  <a:lnTo>
                    <a:pt x="205999" y="361599"/>
                  </a:lnTo>
                  <a:lnTo>
                    <a:pt x="255082" y="353603"/>
                  </a:lnTo>
                  <a:lnTo>
                    <a:pt x="297895" y="331387"/>
                  </a:lnTo>
                  <a:lnTo>
                    <a:pt x="331774" y="297609"/>
                  </a:lnTo>
                  <a:lnTo>
                    <a:pt x="354055" y="254927"/>
                  </a:lnTo>
                  <a:lnTo>
                    <a:pt x="362074" y="205999"/>
                  </a:lnTo>
                  <a:lnTo>
                    <a:pt x="354055" y="156776"/>
                  </a:lnTo>
                  <a:lnTo>
                    <a:pt x="331774" y="113910"/>
                  </a:lnTo>
                  <a:lnTo>
                    <a:pt x="297895" y="80034"/>
                  </a:lnTo>
                  <a:lnTo>
                    <a:pt x="255082" y="57778"/>
                  </a:lnTo>
                  <a:lnTo>
                    <a:pt x="205999" y="49774"/>
                  </a:lnTo>
                  <a:lnTo>
                    <a:pt x="338837" y="49774"/>
                  </a:lnTo>
                  <a:lnTo>
                    <a:pt x="366136" y="77103"/>
                  </a:lnTo>
                  <a:lnTo>
                    <a:pt x="390445" y="115349"/>
                  </a:lnTo>
                  <a:lnTo>
                    <a:pt x="405951" y="158725"/>
                  </a:lnTo>
                  <a:lnTo>
                    <a:pt x="411399" y="205999"/>
                  </a:lnTo>
                  <a:lnTo>
                    <a:pt x="405951" y="253044"/>
                  </a:lnTo>
                  <a:lnTo>
                    <a:pt x="390445" y="296257"/>
                  </a:lnTo>
                  <a:lnTo>
                    <a:pt x="366136" y="334397"/>
                  </a:lnTo>
                  <a:lnTo>
                    <a:pt x="338910" y="361599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45240" y="4909515"/>
              <a:ext cx="95499" cy="9277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741017" y="4508490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89" h="897889">
                  <a:moveTo>
                    <a:pt x="897573" y="897573"/>
                  </a:moveTo>
                  <a:lnTo>
                    <a:pt x="0" y="897573"/>
                  </a:lnTo>
                  <a:lnTo>
                    <a:pt x="0" y="0"/>
                  </a:lnTo>
                  <a:lnTo>
                    <a:pt x="897573" y="0"/>
                  </a:lnTo>
                  <a:lnTo>
                    <a:pt x="897573" y="897573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273562" y="3868492"/>
              <a:ext cx="991235" cy="32384"/>
            </a:xfrm>
            <a:custGeom>
              <a:avLst/>
              <a:gdLst/>
              <a:ahLst/>
              <a:cxnLst/>
              <a:rect l="l" t="t" r="r" b="b"/>
              <a:pathLst>
                <a:path w="991234" h="32385">
                  <a:moveTo>
                    <a:pt x="990973" y="32324"/>
                  </a:moveTo>
                  <a:lnTo>
                    <a:pt x="0" y="32324"/>
                  </a:lnTo>
                  <a:lnTo>
                    <a:pt x="0" y="0"/>
                  </a:lnTo>
                  <a:lnTo>
                    <a:pt x="990973" y="0"/>
                  </a:lnTo>
                  <a:lnTo>
                    <a:pt x="990973" y="32324"/>
                  </a:lnTo>
                  <a:close/>
                </a:path>
              </a:pathLst>
            </a:custGeom>
            <a:solidFill>
              <a:srgbClr val="9ED4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07137" y="3797067"/>
              <a:ext cx="172424" cy="17242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886263" y="3678942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6024" y="411399"/>
                  </a:moveTo>
                  <a:lnTo>
                    <a:pt x="158835" y="405958"/>
                  </a:lnTo>
                  <a:lnTo>
                    <a:pt x="115489" y="390464"/>
                  </a:lnTo>
                  <a:lnTo>
                    <a:pt x="77233" y="366160"/>
                  </a:lnTo>
                  <a:lnTo>
                    <a:pt x="45311" y="334289"/>
                  </a:lnTo>
                  <a:lnTo>
                    <a:pt x="20968" y="296093"/>
                  </a:lnTo>
                  <a:lnTo>
                    <a:pt x="5449" y="252815"/>
                  </a:lnTo>
                  <a:lnTo>
                    <a:pt x="0" y="205699"/>
                  </a:lnTo>
                  <a:lnTo>
                    <a:pt x="5449" y="158591"/>
                  </a:lnTo>
                  <a:lnTo>
                    <a:pt x="20968" y="115316"/>
                  </a:lnTo>
                  <a:lnTo>
                    <a:pt x="45311" y="77120"/>
                  </a:lnTo>
                  <a:lnTo>
                    <a:pt x="77233" y="45246"/>
                  </a:lnTo>
                  <a:lnTo>
                    <a:pt x="115489" y="20939"/>
                  </a:lnTo>
                  <a:lnTo>
                    <a:pt x="158835" y="5442"/>
                  </a:lnTo>
                  <a:lnTo>
                    <a:pt x="206024" y="0"/>
                  </a:lnTo>
                  <a:lnTo>
                    <a:pt x="252981" y="5442"/>
                  </a:lnTo>
                  <a:lnTo>
                    <a:pt x="296157" y="20939"/>
                  </a:lnTo>
                  <a:lnTo>
                    <a:pt x="334297" y="45246"/>
                  </a:lnTo>
                  <a:lnTo>
                    <a:pt x="338922" y="49874"/>
                  </a:lnTo>
                  <a:lnTo>
                    <a:pt x="206024" y="49874"/>
                  </a:lnTo>
                  <a:lnTo>
                    <a:pt x="156711" y="57824"/>
                  </a:lnTo>
                  <a:lnTo>
                    <a:pt x="113869" y="79957"/>
                  </a:lnTo>
                  <a:lnTo>
                    <a:pt x="80077" y="113697"/>
                  </a:lnTo>
                  <a:lnTo>
                    <a:pt x="57911" y="156469"/>
                  </a:lnTo>
                  <a:lnTo>
                    <a:pt x="49949" y="205699"/>
                  </a:lnTo>
                  <a:lnTo>
                    <a:pt x="57911" y="255246"/>
                  </a:lnTo>
                  <a:lnTo>
                    <a:pt x="80077" y="298211"/>
                  </a:lnTo>
                  <a:lnTo>
                    <a:pt x="113869" y="332050"/>
                  </a:lnTo>
                  <a:lnTo>
                    <a:pt x="156711" y="354219"/>
                  </a:lnTo>
                  <a:lnTo>
                    <a:pt x="206024" y="362174"/>
                  </a:lnTo>
                  <a:lnTo>
                    <a:pt x="338280" y="362174"/>
                  </a:lnTo>
                  <a:lnTo>
                    <a:pt x="334297" y="366160"/>
                  </a:lnTo>
                  <a:lnTo>
                    <a:pt x="296157" y="390464"/>
                  </a:lnTo>
                  <a:lnTo>
                    <a:pt x="252981" y="405958"/>
                  </a:lnTo>
                  <a:lnTo>
                    <a:pt x="206024" y="411399"/>
                  </a:lnTo>
                  <a:close/>
                </a:path>
                <a:path w="411479" h="411479">
                  <a:moveTo>
                    <a:pt x="338280" y="362174"/>
                  </a:moveTo>
                  <a:lnTo>
                    <a:pt x="206024" y="362174"/>
                  </a:lnTo>
                  <a:lnTo>
                    <a:pt x="255097" y="354219"/>
                  </a:lnTo>
                  <a:lnTo>
                    <a:pt x="297909" y="332050"/>
                  </a:lnTo>
                  <a:lnTo>
                    <a:pt x="331792" y="298211"/>
                  </a:lnTo>
                  <a:lnTo>
                    <a:pt x="354077" y="255246"/>
                  </a:lnTo>
                  <a:lnTo>
                    <a:pt x="362099" y="205699"/>
                  </a:lnTo>
                  <a:lnTo>
                    <a:pt x="354077" y="156469"/>
                  </a:lnTo>
                  <a:lnTo>
                    <a:pt x="331792" y="113697"/>
                  </a:lnTo>
                  <a:lnTo>
                    <a:pt x="297909" y="79957"/>
                  </a:lnTo>
                  <a:lnTo>
                    <a:pt x="255097" y="57824"/>
                  </a:lnTo>
                  <a:lnTo>
                    <a:pt x="206024" y="49874"/>
                  </a:lnTo>
                  <a:lnTo>
                    <a:pt x="338922" y="49874"/>
                  </a:lnTo>
                  <a:lnTo>
                    <a:pt x="366146" y="77120"/>
                  </a:lnTo>
                  <a:lnTo>
                    <a:pt x="390450" y="115316"/>
                  </a:lnTo>
                  <a:lnTo>
                    <a:pt x="405952" y="158591"/>
                  </a:lnTo>
                  <a:lnTo>
                    <a:pt x="411399" y="205699"/>
                  </a:lnTo>
                  <a:lnTo>
                    <a:pt x="405952" y="252815"/>
                  </a:lnTo>
                  <a:lnTo>
                    <a:pt x="390450" y="296093"/>
                  </a:lnTo>
                  <a:lnTo>
                    <a:pt x="366146" y="334289"/>
                  </a:lnTo>
                  <a:lnTo>
                    <a:pt x="338280" y="362174"/>
                  </a:lnTo>
                  <a:close/>
                </a:path>
              </a:pathLst>
            </a:custGeom>
            <a:solidFill>
              <a:srgbClr val="9ED4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48685" y="3838267"/>
              <a:ext cx="92774" cy="95499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273562" y="1725973"/>
              <a:ext cx="991235" cy="32384"/>
            </a:xfrm>
            <a:custGeom>
              <a:avLst/>
              <a:gdLst/>
              <a:ahLst/>
              <a:cxnLst/>
              <a:rect l="l" t="t" r="r" b="b"/>
              <a:pathLst>
                <a:path w="991234" h="32385">
                  <a:moveTo>
                    <a:pt x="990973" y="32339"/>
                  </a:moveTo>
                  <a:lnTo>
                    <a:pt x="0" y="32339"/>
                  </a:lnTo>
                  <a:lnTo>
                    <a:pt x="0" y="0"/>
                  </a:lnTo>
                  <a:lnTo>
                    <a:pt x="990973" y="0"/>
                  </a:lnTo>
                  <a:lnTo>
                    <a:pt x="990973" y="32339"/>
                  </a:lnTo>
                  <a:close/>
                </a:path>
              </a:pathLst>
            </a:custGeom>
            <a:solidFill>
              <a:srgbClr val="5B9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07137" y="1654559"/>
              <a:ext cx="172424" cy="172429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5886263" y="1536446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6024" y="411399"/>
                  </a:moveTo>
                  <a:lnTo>
                    <a:pt x="158835" y="405958"/>
                  </a:lnTo>
                  <a:lnTo>
                    <a:pt x="115489" y="390464"/>
                  </a:lnTo>
                  <a:lnTo>
                    <a:pt x="77233" y="366159"/>
                  </a:lnTo>
                  <a:lnTo>
                    <a:pt x="45311" y="334288"/>
                  </a:lnTo>
                  <a:lnTo>
                    <a:pt x="20968" y="296092"/>
                  </a:lnTo>
                  <a:lnTo>
                    <a:pt x="5449" y="252815"/>
                  </a:lnTo>
                  <a:lnTo>
                    <a:pt x="0" y="205699"/>
                  </a:lnTo>
                  <a:lnTo>
                    <a:pt x="5449" y="158584"/>
                  </a:lnTo>
                  <a:lnTo>
                    <a:pt x="20968" y="115308"/>
                  </a:lnTo>
                  <a:lnTo>
                    <a:pt x="45311" y="77112"/>
                  </a:lnTo>
                  <a:lnTo>
                    <a:pt x="77233" y="45240"/>
                  </a:lnTo>
                  <a:lnTo>
                    <a:pt x="115489" y="20935"/>
                  </a:lnTo>
                  <a:lnTo>
                    <a:pt x="158835" y="5441"/>
                  </a:lnTo>
                  <a:lnTo>
                    <a:pt x="206024" y="0"/>
                  </a:lnTo>
                  <a:lnTo>
                    <a:pt x="252981" y="5441"/>
                  </a:lnTo>
                  <a:lnTo>
                    <a:pt x="296157" y="20935"/>
                  </a:lnTo>
                  <a:lnTo>
                    <a:pt x="334297" y="45240"/>
                  </a:lnTo>
                  <a:lnTo>
                    <a:pt x="338299" y="49244"/>
                  </a:lnTo>
                  <a:lnTo>
                    <a:pt x="206024" y="49244"/>
                  </a:lnTo>
                  <a:lnTo>
                    <a:pt x="156711" y="57198"/>
                  </a:lnTo>
                  <a:lnTo>
                    <a:pt x="113869" y="79363"/>
                  </a:lnTo>
                  <a:lnTo>
                    <a:pt x="80077" y="113198"/>
                  </a:lnTo>
                  <a:lnTo>
                    <a:pt x="57911" y="156157"/>
                  </a:lnTo>
                  <a:lnTo>
                    <a:pt x="49949" y="205699"/>
                  </a:lnTo>
                  <a:lnTo>
                    <a:pt x="57911" y="254937"/>
                  </a:lnTo>
                  <a:lnTo>
                    <a:pt x="80077" y="297713"/>
                  </a:lnTo>
                  <a:lnTo>
                    <a:pt x="113869" y="331452"/>
                  </a:lnTo>
                  <a:lnTo>
                    <a:pt x="156711" y="353583"/>
                  </a:lnTo>
                  <a:lnTo>
                    <a:pt x="206024" y="361531"/>
                  </a:lnTo>
                  <a:lnTo>
                    <a:pt x="338921" y="361531"/>
                  </a:lnTo>
                  <a:lnTo>
                    <a:pt x="334297" y="366159"/>
                  </a:lnTo>
                  <a:lnTo>
                    <a:pt x="296157" y="390464"/>
                  </a:lnTo>
                  <a:lnTo>
                    <a:pt x="252981" y="405958"/>
                  </a:lnTo>
                  <a:lnTo>
                    <a:pt x="206024" y="411399"/>
                  </a:lnTo>
                  <a:close/>
                </a:path>
                <a:path w="411479" h="411480">
                  <a:moveTo>
                    <a:pt x="338921" y="361531"/>
                  </a:moveTo>
                  <a:lnTo>
                    <a:pt x="206024" y="361531"/>
                  </a:lnTo>
                  <a:lnTo>
                    <a:pt x="255097" y="353583"/>
                  </a:lnTo>
                  <a:lnTo>
                    <a:pt x="297909" y="331452"/>
                  </a:lnTo>
                  <a:lnTo>
                    <a:pt x="331792" y="297713"/>
                  </a:lnTo>
                  <a:lnTo>
                    <a:pt x="354077" y="254937"/>
                  </a:lnTo>
                  <a:lnTo>
                    <a:pt x="362099" y="205699"/>
                  </a:lnTo>
                  <a:lnTo>
                    <a:pt x="354077" y="156157"/>
                  </a:lnTo>
                  <a:lnTo>
                    <a:pt x="331792" y="113198"/>
                  </a:lnTo>
                  <a:lnTo>
                    <a:pt x="297909" y="79363"/>
                  </a:lnTo>
                  <a:lnTo>
                    <a:pt x="255097" y="57198"/>
                  </a:lnTo>
                  <a:lnTo>
                    <a:pt x="206024" y="49244"/>
                  </a:lnTo>
                  <a:lnTo>
                    <a:pt x="338299" y="49244"/>
                  </a:lnTo>
                  <a:lnTo>
                    <a:pt x="366146" y="77112"/>
                  </a:lnTo>
                  <a:lnTo>
                    <a:pt x="390450" y="115308"/>
                  </a:lnTo>
                  <a:lnTo>
                    <a:pt x="405952" y="158584"/>
                  </a:lnTo>
                  <a:lnTo>
                    <a:pt x="411399" y="205699"/>
                  </a:lnTo>
                  <a:lnTo>
                    <a:pt x="405952" y="252815"/>
                  </a:lnTo>
                  <a:lnTo>
                    <a:pt x="390450" y="296092"/>
                  </a:lnTo>
                  <a:lnTo>
                    <a:pt x="366146" y="334288"/>
                  </a:lnTo>
                  <a:lnTo>
                    <a:pt x="338921" y="361531"/>
                  </a:lnTo>
                  <a:close/>
                </a:path>
              </a:pathLst>
            </a:custGeom>
            <a:solidFill>
              <a:srgbClr val="5B9E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48685" y="1693014"/>
              <a:ext cx="92774" cy="95512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4924890" y="2797219"/>
              <a:ext cx="991235" cy="32384"/>
            </a:xfrm>
            <a:custGeom>
              <a:avLst/>
              <a:gdLst/>
              <a:ahLst/>
              <a:cxnLst/>
              <a:rect l="l" t="t" r="r" b="b"/>
              <a:pathLst>
                <a:path w="991235" h="32385">
                  <a:moveTo>
                    <a:pt x="990973" y="32324"/>
                  </a:moveTo>
                  <a:lnTo>
                    <a:pt x="0" y="32324"/>
                  </a:lnTo>
                  <a:lnTo>
                    <a:pt x="0" y="0"/>
                  </a:lnTo>
                  <a:lnTo>
                    <a:pt x="990973" y="0"/>
                  </a:lnTo>
                  <a:lnTo>
                    <a:pt x="990973" y="32324"/>
                  </a:lnTo>
                  <a:close/>
                </a:path>
              </a:pathLst>
            </a:custGeom>
            <a:solidFill>
              <a:srgbClr val="4BCC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07137" y="2725819"/>
              <a:ext cx="172424" cy="17242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5891763" y="2607694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5999" y="411399"/>
                  </a:moveTo>
                  <a:lnTo>
                    <a:pt x="158819" y="405940"/>
                  </a:lnTo>
                  <a:lnTo>
                    <a:pt x="115480" y="390403"/>
                  </a:lnTo>
                  <a:lnTo>
                    <a:pt x="77229" y="366050"/>
                  </a:lnTo>
                  <a:lnTo>
                    <a:pt x="45309" y="334142"/>
                  </a:lnTo>
                  <a:lnTo>
                    <a:pt x="20967" y="295940"/>
                  </a:lnTo>
                  <a:lnTo>
                    <a:pt x="5449" y="252705"/>
                  </a:lnTo>
                  <a:lnTo>
                    <a:pt x="0" y="205699"/>
                  </a:lnTo>
                  <a:lnTo>
                    <a:pt x="5449" y="158693"/>
                  </a:lnTo>
                  <a:lnTo>
                    <a:pt x="20967" y="115458"/>
                  </a:lnTo>
                  <a:lnTo>
                    <a:pt x="45309" y="77256"/>
                  </a:lnTo>
                  <a:lnTo>
                    <a:pt x="77229" y="45348"/>
                  </a:lnTo>
                  <a:lnTo>
                    <a:pt x="115480" y="20995"/>
                  </a:lnTo>
                  <a:lnTo>
                    <a:pt x="158819" y="5459"/>
                  </a:lnTo>
                  <a:lnTo>
                    <a:pt x="205999" y="0"/>
                  </a:lnTo>
                  <a:lnTo>
                    <a:pt x="252957" y="5459"/>
                  </a:lnTo>
                  <a:lnTo>
                    <a:pt x="296137" y="20995"/>
                  </a:lnTo>
                  <a:lnTo>
                    <a:pt x="334282" y="45348"/>
                  </a:lnTo>
                  <a:lnTo>
                    <a:pt x="338650" y="49724"/>
                  </a:lnTo>
                  <a:lnTo>
                    <a:pt x="205999" y="49724"/>
                  </a:lnTo>
                  <a:lnTo>
                    <a:pt x="156688" y="57714"/>
                  </a:lnTo>
                  <a:lnTo>
                    <a:pt x="113853" y="79932"/>
                  </a:lnTo>
                  <a:lnTo>
                    <a:pt x="80068" y="113752"/>
                  </a:lnTo>
                  <a:lnTo>
                    <a:pt x="57908" y="156550"/>
                  </a:lnTo>
                  <a:lnTo>
                    <a:pt x="49949" y="205699"/>
                  </a:lnTo>
                  <a:lnTo>
                    <a:pt x="57908" y="254796"/>
                  </a:lnTo>
                  <a:lnTo>
                    <a:pt x="80068" y="297446"/>
                  </a:lnTo>
                  <a:lnTo>
                    <a:pt x="113853" y="331085"/>
                  </a:lnTo>
                  <a:lnTo>
                    <a:pt x="156688" y="353149"/>
                  </a:lnTo>
                  <a:lnTo>
                    <a:pt x="205999" y="361074"/>
                  </a:lnTo>
                  <a:lnTo>
                    <a:pt x="339249" y="361074"/>
                  </a:lnTo>
                  <a:lnTo>
                    <a:pt x="334282" y="366050"/>
                  </a:lnTo>
                  <a:lnTo>
                    <a:pt x="296137" y="390403"/>
                  </a:lnTo>
                  <a:lnTo>
                    <a:pt x="252957" y="405940"/>
                  </a:lnTo>
                  <a:lnTo>
                    <a:pt x="205999" y="411399"/>
                  </a:lnTo>
                  <a:close/>
                </a:path>
                <a:path w="411479" h="411480">
                  <a:moveTo>
                    <a:pt x="339249" y="361074"/>
                  </a:moveTo>
                  <a:lnTo>
                    <a:pt x="205999" y="361074"/>
                  </a:lnTo>
                  <a:lnTo>
                    <a:pt x="255082" y="353149"/>
                  </a:lnTo>
                  <a:lnTo>
                    <a:pt x="297895" y="331085"/>
                  </a:lnTo>
                  <a:lnTo>
                    <a:pt x="331774" y="297446"/>
                  </a:lnTo>
                  <a:lnTo>
                    <a:pt x="354055" y="254796"/>
                  </a:lnTo>
                  <a:lnTo>
                    <a:pt x="362074" y="205699"/>
                  </a:lnTo>
                  <a:lnTo>
                    <a:pt x="354055" y="156550"/>
                  </a:lnTo>
                  <a:lnTo>
                    <a:pt x="331774" y="113752"/>
                  </a:lnTo>
                  <a:lnTo>
                    <a:pt x="297895" y="79932"/>
                  </a:lnTo>
                  <a:lnTo>
                    <a:pt x="255082" y="57714"/>
                  </a:lnTo>
                  <a:lnTo>
                    <a:pt x="205999" y="49724"/>
                  </a:lnTo>
                  <a:lnTo>
                    <a:pt x="338650" y="49724"/>
                  </a:lnTo>
                  <a:lnTo>
                    <a:pt x="366136" y="77256"/>
                  </a:lnTo>
                  <a:lnTo>
                    <a:pt x="390445" y="115458"/>
                  </a:lnTo>
                  <a:lnTo>
                    <a:pt x="405951" y="158693"/>
                  </a:lnTo>
                  <a:lnTo>
                    <a:pt x="411399" y="205699"/>
                  </a:lnTo>
                  <a:lnTo>
                    <a:pt x="405951" y="252705"/>
                  </a:lnTo>
                  <a:lnTo>
                    <a:pt x="390445" y="295940"/>
                  </a:lnTo>
                  <a:lnTo>
                    <a:pt x="366136" y="334142"/>
                  </a:lnTo>
                  <a:lnTo>
                    <a:pt x="339249" y="361074"/>
                  </a:lnTo>
                  <a:close/>
                </a:path>
              </a:pathLst>
            </a:custGeom>
            <a:solidFill>
              <a:srgbClr val="4BCC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5240" y="2767019"/>
              <a:ext cx="95499" cy="9277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3741017" y="2365982"/>
              <a:ext cx="897890" cy="895350"/>
            </a:xfrm>
            <a:custGeom>
              <a:avLst/>
              <a:gdLst/>
              <a:ahLst/>
              <a:cxnLst/>
              <a:rect l="l" t="t" r="r" b="b"/>
              <a:pathLst>
                <a:path w="897889" h="895350">
                  <a:moveTo>
                    <a:pt x="897573" y="894835"/>
                  </a:moveTo>
                  <a:lnTo>
                    <a:pt x="0" y="894835"/>
                  </a:lnTo>
                  <a:lnTo>
                    <a:pt x="0" y="0"/>
                  </a:lnTo>
                  <a:lnTo>
                    <a:pt x="897573" y="0"/>
                  </a:lnTo>
                  <a:lnTo>
                    <a:pt x="897573" y="894835"/>
                  </a:lnTo>
                  <a:close/>
                </a:path>
              </a:pathLst>
            </a:custGeom>
            <a:solidFill>
              <a:srgbClr val="4BCCA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693164" y="1262586"/>
            <a:ext cx="12553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11123F"/>
                </a:solidFill>
                <a:latin typeface="Arial"/>
                <a:cs typeface="Arial"/>
              </a:rPr>
              <a:t>Inauguraçã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693164" y="1591769"/>
            <a:ext cx="1397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800" spc="-50" b="1">
                <a:solidFill>
                  <a:srgbClr val="11123F"/>
                </a:solidFill>
                <a:latin typeface="Arial"/>
                <a:cs typeface="Arial"/>
              </a:rPr>
              <a:t>o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016976" y="1549078"/>
            <a:ext cx="6394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80" b="1">
                <a:solidFill>
                  <a:srgbClr val="5B9EE6"/>
                </a:solidFill>
                <a:latin typeface="Arial"/>
                <a:cs typeface="Arial"/>
              </a:rPr>
              <a:t>2000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3811192" y="-12699"/>
            <a:ext cx="4643755" cy="6517005"/>
            <a:chOff x="3811192" y="-12699"/>
            <a:chExt cx="4643755" cy="6517005"/>
          </a:xfrm>
        </p:grpSpPr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539985" y="5579738"/>
              <a:ext cx="914398" cy="924148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31885" y="1291982"/>
              <a:ext cx="914398" cy="923540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01334" y="3533825"/>
              <a:ext cx="704916" cy="704916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811192" y="2421675"/>
              <a:ext cx="751098" cy="75109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829267" y="4580665"/>
              <a:ext cx="751103" cy="751098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7622375" y="5634697"/>
              <a:ext cx="768350" cy="539750"/>
            </a:xfrm>
            <a:custGeom>
              <a:avLst/>
              <a:gdLst/>
              <a:ahLst/>
              <a:cxnLst/>
              <a:rect l="l" t="t" r="r" b="b"/>
              <a:pathLst>
                <a:path w="768350" h="539750">
                  <a:moveTo>
                    <a:pt x="267906" y="44653"/>
                  </a:moveTo>
                  <a:lnTo>
                    <a:pt x="248031" y="7493"/>
                  </a:lnTo>
                  <a:lnTo>
                    <a:pt x="223253" y="0"/>
                  </a:lnTo>
                  <a:lnTo>
                    <a:pt x="44653" y="0"/>
                  </a:lnTo>
                  <a:lnTo>
                    <a:pt x="27813" y="3390"/>
                  </a:lnTo>
                  <a:lnTo>
                    <a:pt x="27432" y="3390"/>
                  </a:lnTo>
                  <a:lnTo>
                    <a:pt x="13081" y="13068"/>
                  </a:lnTo>
                  <a:lnTo>
                    <a:pt x="3505" y="27266"/>
                  </a:lnTo>
                  <a:lnTo>
                    <a:pt x="3454" y="27559"/>
                  </a:lnTo>
                  <a:lnTo>
                    <a:pt x="0" y="44653"/>
                  </a:lnTo>
                  <a:lnTo>
                    <a:pt x="0" y="494576"/>
                  </a:lnTo>
                  <a:lnTo>
                    <a:pt x="3505" y="511949"/>
                  </a:lnTo>
                  <a:lnTo>
                    <a:pt x="13081" y="526135"/>
                  </a:lnTo>
                  <a:lnTo>
                    <a:pt x="27266" y="535711"/>
                  </a:lnTo>
                  <a:lnTo>
                    <a:pt x="44653" y="539216"/>
                  </a:lnTo>
                  <a:lnTo>
                    <a:pt x="223253" y="539216"/>
                  </a:lnTo>
                  <a:lnTo>
                    <a:pt x="240639" y="535711"/>
                  </a:lnTo>
                  <a:lnTo>
                    <a:pt x="254825" y="526135"/>
                  </a:lnTo>
                  <a:lnTo>
                    <a:pt x="264401" y="511949"/>
                  </a:lnTo>
                  <a:lnTo>
                    <a:pt x="267906" y="494576"/>
                  </a:lnTo>
                  <a:lnTo>
                    <a:pt x="267906" y="44653"/>
                  </a:lnTo>
                  <a:close/>
                </a:path>
                <a:path w="768350" h="539750">
                  <a:moveTo>
                    <a:pt x="768096" y="36423"/>
                  </a:moveTo>
                  <a:lnTo>
                    <a:pt x="765098" y="29171"/>
                  </a:lnTo>
                  <a:lnTo>
                    <a:pt x="759752" y="23850"/>
                  </a:lnTo>
                  <a:lnTo>
                    <a:pt x="754430" y="18491"/>
                  </a:lnTo>
                  <a:lnTo>
                    <a:pt x="747179" y="15494"/>
                  </a:lnTo>
                  <a:lnTo>
                    <a:pt x="625602" y="15494"/>
                  </a:lnTo>
                  <a:lnTo>
                    <a:pt x="614502" y="17729"/>
                  </a:lnTo>
                  <a:lnTo>
                    <a:pt x="605447" y="23837"/>
                  </a:lnTo>
                  <a:lnTo>
                    <a:pt x="599338" y="32905"/>
                  </a:lnTo>
                  <a:lnTo>
                    <a:pt x="597103" y="43992"/>
                  </a:lnTo>
                  <a:lnTo>
                    <a:pt x="597103" y="279120"/>
                  </a:lnTo>
                  <a:lnTo>
                    <a:pt x="599338" y="290220"/>
                  </a:lnTo>
                  <a:lnTo>
                    <a:pt x="605447" y="299275"/>
                  </a:lnTo>
                  <a:lnTo>
                    <a:pt x="614502" y="305384"/>
                  </a:lnTo>
                  <a:lnTo>
                    <a:pt x="625602" y="307619"/>
                  </a:lnTo>
                  <a:lnTo>
                    <a:pt x="739597" y="307619"/>
                  </a:lnTo>
                  <a:lnTo>
                    <a:pt x="750697" y="305384"/>
                  </a:lnTo>
                  <a:lnTo>
                    <a:pt x="759752" y="299275"/>
                  </a:lnTo>
                  <a:lnTo>
                    <a:pt x="765860" y="290220"/>
                  </a:lnTo>
                  <a:lnTo>
                    <a:pt x="768096" y="279120"/>
                  </a:lnTo>
                  <a:lnTo>
                    <a:pt x="768096" y="36423"/>
                  </a:lnTo>
                  <a:close/>
                </a:path>
              </a:pathLst>
            </a:custGeom>
            <a:solidFill>
              <a:srgbClr val="E952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729188" y="0"/>
              <a:ext cx="731520" cy="1292225"/>
            </a:xfrm>
            <a:custGeom>
              <a:avLst/>
              <a:gdLst/>
              <a:ahLst/>
              <a:cxnLst/>
              <a:rect l="l" t="t" r="r" b="b"/>
              <a:pathLst>
                <a:path w="731520" h="1292225">
                  <a:moveTo>
                    <a:pt x="609273" y="1291982"/>
                  </a:moveTo>
                  <a:lnTo>
                    <a:pt x="121849" y="1291982"/>
                  </a:lnTo>
                  <a:lnTo>
                    <a:pt x="74418" y="1282405"/>
                  </a:lnTo>
                  <a:lnTo>
                    <a:pt x="35687" y="1256289"/>
                  </a:lnTo>
                  <a:lnTo>
                    <a:pt x="9574" y="1217554"/>
                  </a:lnTo>
                  <a:lnTo>
                    <a:pt x="0" y="1170120"/>
                  </a:lnTo>
                  <a:lnTo>
                    <a:pt x="0" y="121860"/>
                  </a:lnTo>
                  <a:lnTo>
                    <a:pt x="9574" y="74426"/>
                  </a:lnTo>
                  <a:lnTo>
                    <a:pt x="35687" y="35692"/>
                  </a:lnTo>
                  <a:lnTo>
                    <a:pt x="74418" y="9576"/>
                  </a:lnTo>
                  <a:lnTo>
                    <a:pt x="121849" y="0"/>
                  </a:lnTo>
                  <a:lnTo>
                    <a:pt x="609273" y="0"/>
                  </a:lnTo>
                  <a:lnTo>
                    <a:pt x="655914" y="9276"/>
                  </a:lnTo>
                  <a:lnTo>
                    <a:pt x="695448" y="35692"/>
                  </a:lnTo>
                  <a:lnTo>
                    <a:pt x="721867" y="75226"/>
                  </a:lnTo>
                  <a:lnTo>
                    <a:pt x="731148" y="121860"/>
                  </a:lnTo>
                  <a:lnTo>
                    <a:pt x="731148" y="1170120"/>
                  </a:lnTo>
                  <a:lnTo>
                    <a:pt x="721573" y="1217554"/>
                  </a:lnTo>
                  <a:lnTo>
                    <a:pt x="695457" y="1256289"/>
                  </a:lnTo>
                  <a:lnTo>
                    <a:pt x="656719" y="1282405"/>
                  </a:lnTo>
                  <a:lnTo>
                    <a:pt x="609273" y="12919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729188" y="0"/>
              <a:ext cx="731520" cy="1292225"/>
            </a:xfrm>
            <a:custGeom>
              <a:avLst/>
              <a:gdLst/>
              <a:ahLst/>
              <a:cxnLst/>
              <a:rect l="l" t="t" r="r" b="b"/>
              <a:pathLst>
                <a:path w="731520" h="1292225">
                  <a:moveTo>
                    <a:pt x="0" y="121860"/>
                  </a:moveTo>
                  <a:lnTo>
                    <a:pt x="9574" y="74426"/>
                  </a:lnTo>
                  <a:lnTo>
                    <a:pt x="35687" y="35692"/>
                  </a:lnTo>
                  <a:lnTo>
                    <a:pt x="74418" y="9576"/>
                  </a:lnTo>
                  <a:lnTo>
                    <a:pt x="121849" y="0"/>
                  </a:lnTo>
                  <a:lnTo>
                    <a:pt x="609273" y="0"/>
                  </a:lnTo>
                  <a:lnTo>
                    <a:pt x="655914" y="9276"/>
                  </a:lnTo>
                  <a:lnTo>
                    <a:pt x="695448" y="35692"/>
                  </a:lnTo>
                  <a:lnTo>
                    <a:pt x="721867" y="75226"/>
                  </a:lnTo>
                  <a:lnTo>
                    <a:pt x="731148" y="121860"/>
                  </a:lnTo>
                  <a:lnTo>
                    <a:pt x="731148" y="1170120"/>
                  </a:lnTo>
                  <a:lnTo>
                    <a:pt x="721573" y="1217554"/>
                  </a:lnTo>
                  <a:lnTo>
                    <a:pt x="695457" y="1256289"/>
                  </a:lnTo>
                  <a:lnTo>
                    <a:pt x="656719" y="1282405"/>
                  </a:lnTo>
                  <a:lnTo>
                    <a:pt x="609273" y="1291982"/>
                  </a:lnTo>
                  <a:lnTo>
                    <a:pt x="121849" y="1291982"/>
                  </a:lnTo>
                  <a:lnTo>
                    <a:pt x="74418" y="1282405"/>
                  </a:lnTo>
                  <a:lnTo>
                    <a:pt x="35687" y="1256289"/>
                  </a:lnTo>
                  <a:lnTo>
                    <a:pt x="9574" y="1217554"/>
                  </a:lnTo>
                  <a:lnTo>
                    <a:pt x="0" y="1170120"/>
                  </a:lnTo>
                  <a:lnTo>
                    <a:pt x="0" y="12186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6533362" y="2624591"/>
            <a:ext cx="610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0" b="1">
                <a:solidFill>
                  <a:srgbClr val="4BCCAC"/>
                </a:solidFill>
                <a:latin typeface="Arial"/>
                <a:cs typeface="Arial"/>
              </a:rPr>
              <a:t>2002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2842057" y="2711097"/>
            <a:ext cx="670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1123F"/>
                </a:solidFill>
                <a:latin typeface="Arial"/>
                <a:cs typeface="Arial"/>
              </a:rPr>
              <a:t>ONA</a:t>
            </a:r>
            <a:r>
              <a:rPr dirty="0" sz="1800" spc="-120" b="1">
                <a:solidFill>
                  <a:srgbClr val="11123F"/>
                </a:solidFill>
                <a:latin typeface="Arial"/>
                <a:cs typeface="Arial"/>
              </a:rPr>
              <a:t> </a:t>
            </a:r>
            <a:r>
              <a:rPr dirty="0" sz="1800" spc="-400" b="1">
                <a:solidFill>
                  <a:srgbClr val="11123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618990" y="3688960"/>
            <a:ext cx="719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1123F"/>
                </a:solidFill>
                <a:latin typeface="Arial"/>
                <a:cs typeface="Arial"/>
              </a:rPr>
              <a:t>ONA</a:t>
            </a:r>
            <a:r>
              <a:rPr dirty="0" sz="1800" spc="-120" b="1">
                <a:solidFill>
                  <a:srgbClr val="11123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11123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5040058" y="3696999"/>
            <a:ext cx="616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5" b="1">
                <a:solidFill>
                  <a:srgbClr val="9ED467"/>
                </a:solidFill>
                <a:latin typeface="Arial"/>
                <a:cs typeface="Arial"/>
              </a:rPr>
              <a:t>2003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6533362" y="4768541"/>
            <a:ext cx="623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0" b="1">
                <a:solidFill>
                  <a:srgbClr val="BF9000"/>
                </a:solidFill>
                <a:latin typeface="Arial"/>
                <a:cs typeface="Arial"/>
              </a:rPr>
              <a:t>2006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2775264" y="4806908"/>
            <a:ext cx="725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1123F"/>
                </a:solidFill>
                <a:latin typeface="Arial"/>
                <a:cs typeface="Arial"/>
              </a:rPr>
              <a:t>ONA</a:t>
            </a:r>
            <a:r>
              <a:rPr dirty="0" sz="1800" spc="-120" b="1">
                <a:solidFill>
                  <a:srgbClr val="11123F"/>
                </a:solidFill>
                <a:latin typeface="Arial"/>
                <a:cs typeface="Arial"/>
              </a:rPr>
              <a:t> </a:t>
            </a:r>
            <a:r>
              <a:rPr dirty="0" sz="1800" spc="30" b="1">
                <a:solidFill>
                  <a:srgbClr val="11123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8623075" y="5455597"/>
            <a:ext cx="157543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11123F"/>
                </a:solidFill>
                <a:latin typeface="Arial"/>
                <a:cs typeface="Arial"/>
              </a:rPr>
              <a:t>Canada </a:t>
            </a:r>
            <a:r>
              <a:rPr dirty="0" sz="1800" spc="40" b="1">
                <a:solidFill>
                  <a:srgbClr val="11123F"/>
                </a:solidFill>
                <a:latin typeface="Arial"/>
                <a:cs typeface="Arial"/>
              </a:rPr>
              <a:t>Accreditation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123730" y="5845388"/>
            <a:ext cx="5327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E95262"/>
                </a:solidFill>
                <a:latin typeface="Arial"/>
                <a:cs typeface="Arial"/>
              </a:rPr>
              <a:t>2012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235923" y="287322"/>
            <a:ext cx="82137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dirty="0" spc="-90"/>
              <a:t> </a:t>
            </a:r>
            <a:r>
              <a:rPr dirty="0"/>
              <a:t>valor</a:t>
            </a:r>
            <a:r>
              <a:rPr dirty="0" spc="-85"/>
              <a:t> </a:t>
            </a:r>
            <a:r>
              <a:rPr dirty="0"/>
              <a:t>da</a:t>
            </a:r>
            <a:r>
              <a:rPr dirty="0" spc="-85"/>
              <a:t> </a:t>
            </a:r>
            <a:r>
              <a:rPr dirty="0" spc="-20"/>
              <a:t>liderança:</a:t>
            </a:r>
            <a:r>
              <a:rPr dirty="0" spc="-85"/>
              <a:t> </a:t>
            </a:r>
            <a:r>
              <a:rPr dirty="0"/>
              <a:t>sua</a:t>
            </a:r>
            <a:r>
              <a:rPr dirty="0" spc="-85"/>
              <a:t> </a:t>
            </a:r>
            <a:r>
              <a:rPr dirty="0" spc="-10"/>
              <a:t>construção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3373868" y="0"/>
              <a:ext cx="62865" cy="6842125"/>
            </a:xfrm>
            <a:custGeom>
              <a:avLst/>
              <a:gdLst/>
              <a:ahLst/>
              <a:cxnLst/>
              <a:rect l="l" t="t" r="r" b="b"/>
              <a:pathLst>
                <a:path w="62864" h="6842125">
                  <a:moveTo>
                    <a:pt x="62549" y="6841935"/>
                  </a:moveTo>
                  <a:lnTo>
                    <a:pt x="0" y="6841935"/>
                  </a:lnTo>
                  <a:lnTo>
                    <a:pt x="0" y="0"/>
                  </a:lnTo>
                  <a:lnTo>
                    <a:pt x="62549" y="0"/>
                  </a:lnTo>
                  <a:lnTo>
                    <a:pt x="62549" y="6841935"/>
                  </a:lnTo>
                  <a:close/>
                </a:path>
              </a:pathLst>
            </a:custGeom>
            <a:solidFill>
              <a:srgbClr val="E1E4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4849190" y="3414542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89" h="897889">
                  <a:moveTo>
                    <a:pt x="897573" y="897598"/>
                  </a:moveTo>
                  <a:lnTo>
                    <a:pt x="0" y="897598"/>
                  </a:lnTo>
                  <a:lnTo>
                    <a:pt x="0" y="0"/>
                  </a:lnTo>
                  <a:lnTo>
                    <a:pt x="897573" y="0"/>
                  </a:lnTo>
                  <a:lnTo>
                    <a:pt x="897573" y="897598"/>
                  </a:lnTo>
                  <a:close/>
                </a:path>
              </a:pathLst>
            </a:custGeom>
            <a:solidFill>
              <a:srgbClr val="9ED4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269377" y="4937665"/>
              <a:ext cx="991235" cy="32384"/>
            </a:xfrm>
            <a:custGeom>
              <a:avLst/>
              <a:gdLst/>
              <a:ahLst/>
              <a:cxnLst/>
              <a:rect l="l" t="t" r="r" b="b"/>
              <a:pathLst>
                <a:path w="991235" h="32385">
                  <a:moveTo>
                    <a:pt x="990965" y="32324"/>
                  </a:moveTo>
                  <a:lnTo>
                    <a:pt x="0" y="32324"/>
                  </a:lnTo>
                  <a:lnTo>
                    <a:pt x="0" y="0"/>
                  </a:lnTo>
                  <a:lnTo>
                    <a:pt x="990965" y="0"/>
                  </a:lnTo>
                  <a:lnTo>
                    <a:pt x="990965" y="32324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1618" y="4866240"/>
              <a:ext cx="172424" cy="1724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236243" y="474539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6024" y="411399"/>
                  </a:moveTo>
                  <a:lnTo>
                    <a:pt x="158835" y="405965"/>
                  </a:lnTo>
                  <a:lnTo>
                    <a:pt x="115489" y="390493"/>
                  </a:lnTo>
                  <a:lnTo>
                    <a:pt x="77233" y="366223"/>
                  </a:lnTo>
                  <a:lnTo>
                    <a:pt x="45311" y="334397"/>
                  </a:lnTo>
                  <a:lnTo>
                    <a:pt x="20968" y="296257"/>
                  </a:lnTo>
                  <a:lnTo>
                    <a:pt x="5449" y="253044"/>
                  </a:lnTo>
                  <a:lnTo>
                    <a:pt x="0" y="205999"/>
                  </a:lnTo>
                  <a:lnTo>
                    <a:pt x="5449" y="158725"/>
                  </a:lnTo>
                  <a:lnTo>
                    <a:pt x="20968" y="115349"/>
                  </a:lnTo>
                  <a:lnTo>
                    <a:pt x="45311" y="77103"/>
                  </a:lnTo>
                  <a:lnTo>
                    <a:pt x="77233" y="45215"/>
                  </a:lnTo>
                  <a:lnTo>
                    <a:pt x="115489" y="20915"/>
                  </a:lnTo>
                  <a:lnTo>
                    <a:pt x="158835" y="5433"/>
                  </a:lnTo>
                  <a:lnTo>
                    <a:pt x="206024" y="0"/>
                  </a:lnTo>
                  <a:lnTo>
                    <a:pt x="252981" y="5433"/>
                  </a:lnTo>
                  <a:lnTo>
                    <a:pt x="296157" y="20915"/>
                  </a:lnTo>
                  <a:lnTo>
                    <a:pt x="334297" y="45215"/>
                  </a:lnTo>
                  <a:lnTo>
                    <a:pt x="338851" y="49774"/>
                  </a:lnTo>
                  <a:lnTo>
                    <a:pt x="206024" y="49774"/>
                  </a:lnTo>
                  <a:lnTo>
                    <a:pt x="156711" y="57775"/>
                  </a:lnTo>
                  <a:lnTo>
                    <a:pt x="113869" y="80026"/>
                  </a:lnTo>
                  <a:lnTo>
                    <a:pt x="80077" y="113899"/>
                  </a:lnTo>
                  <a:lnTo>
                    <a:pt x="57911" y="156766"/>
                  </a:lnTo>
                  <a:lnTo>
                    <a:pt x="49949" y="205999"/>
                  </a:lnTo>
                  <a:lnTo>
                    <a:pt x="57911" y="254927"/>
                  </a:lnTo>
                  <a:lnTo>
                    <a:pt x="80077" y="297609"/>
                  </a:lnTo>
                  <a:lnTo>
                    <a:pt x="113869" y="331387"/>
                  </a:lnTo>
                  <a:lnTo>
                    <a:pt x="156711" y="353603"/>
                  </a:lnTo>
                  <a:lnTo>
                    <a:pt x="206024" y="361599"/>
                  </a:lnTo>
                  <a:lnTo>
                    <a:pt x="338924" y="361599"/>
                  </a:lnTo>
                  <a:lnTo>
                    <a:pt x="334297" y="366223"/>
                  </a:lnTo>
                  <a:lnTo>
                    <a:pt x="296157" y="390493"/>
                  </a:lnTo>
                  <a:lnTo>
                    <a:pt x="252981" y="405965"/>
                  </a:lnTo>
                  <a:lnTo>
                    <a:pt x="206024" y="411399"/>
                  </a:lnTo>
                  <a:close/>
                </a:path>
                <a:path w="411479" h="411479">
                  <a:moveTo>
                    <a:pt x="338924" y="361599"/>
                  </a:moveTo>
                  <a:lnTo>
                    <a:pt x="206024" y="361599"/>
                  </a:lnTo>
                  <a:lnTo>
                    <a:pt x="255097" y="353603"/>
                  </a:lnTo>
                  <a:lnTo>
                    <a:pt x="297909" y="331387"/>
                  </a:lnTo>
                  <a:lnTo>
                    <a:pt x="331792" y="297609"/>
                  </a:lnTo>
                  <a:lnTo>
                    <a:pt x="354077" y="254927"/>
                  </a:lnTo>
                  <a:lnTo>
                    <a:pt x="362099" y="205999"/>
                  </a:lnTo>
                  <a:lnTo>
                    <a:pt x="354077" y="156766"/>
                  </a:lnTo>
                  <a:lnTo>
                    <a:pt x="331792" y="113899"/>
                  </a:lnTo>
                  <a:lnTo>
                    <a:pt x="297909" y="80026"/>
                  </a:lnTo>
                  <a:lnTo>
                    <a:pt x="255097" y="57775"/>
                  </a:lnTo>
                  <a:lnTo>
                    <a:pt x="206024" y="49774"/>
                  </a:lnTo>
                  <a:lnTo>
                    <a:pt x="338851" y="49774"/>
                  </a:lnTo>
                  <a:lnTo>
                    <a:pt x="366146" y="77103"/>
                  </a:lnTo>
                  <a:lnTo>
                    <a:pt x="390450" y="115349"/>
                  </a:lnTo>
                  <a:lnTo>
                    <a:pt x="405952" y="158725"/>
                  </a:lnTo>
                  <a:lnTo>
                    <a:pt x="411399" y="205999"/>
                  </a:lnTo>
                  <a:lnTo>
                    <a:pt x="405952" y="253044"/>
                  </a:lnTo>
                  <a:lnTo>
                    <a:pt x="390450" y="296257"/>
                  </a:lnTo>
                  <a:lnTo>
                    <a:pt x="366146" y="334397"/>
                  </a:lnTo>
                  <a:lnTo>
                    <a:pt x="338924" y="361599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89718" y="4904690"/>
              <a:ext cx="95512" cy="9277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85502" y="4503666"/>
              <a:ext cx="897890" cy="897890"/>
            </a:xfrm>
            <a:custGeom>
              <a:avLst/>
              <a:gdLst/>
              <a:ahLst/>
              <a:cxnLst/>
              <a:rect l="l" t="t" r="r" b="b"/>
              <a:pathLst>
                <a:path w="897889" h="897889">
                  <a:moveTo>
                    <a:pt x="897583" y="897573"/>
                  </a:moveTo>
                  <a:lnTo>
                    <a:pt x="0" y="897573"/>
                  </a:lnTo>
                  <a:lnTo>
                    <a:pt x="0" y="0"/>
                  </a:lnTo>
                  <a:lnTo>
                    <a:pt x="897583" y="0"/>
                  </a:lnTo>
                  <a:lnTo>
                    <a:pt x="897583" y="897573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3618067" y="3863642"/>
              <a:ext cx="991235" cy="32384"/>
            </a:xfrm>
            <a:custGeom>
              <a:avLst/>
              <a:gdLst/>
              <a:ahLst/>
              <a:cxnLst/>
              <a:rect l="l" t="t" r="r" b="b"/>
              <a:pathLst>
                <a:path w="991235" h="32385">
                  <a:moveTo>
                    <a:pt x="990973" y="32349"/>
                  </a:moveTo>
                  <a:lnTo>
                    <a:pt x="0" y="32349"/>
                  </a:lnTo>
                  <a:lnTo>
                    <a:pt x="0" y="0"/>
                  </a:lnTo>
                  <a:lnTo>
                    <a:pt x="990973" y="0"/>
                  </a:lnTo>
                  <a:lnTo>
                    <a:pt x="990973" y="32349"/>
                  </a:lnTo>
                  <a:close/>
                </a:path>
              </a:pathLst>
            </a:custGeom>
            <a:solidFill>
              <a:srgbClr val="9ED4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51618" y="3792242"/>
              <a:ext cx="172424" cy="17242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230768" y="3674117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205999" y="411399"/>
                  </a:moveTo>
                  <a:lnTo>
                    <a:pt x="158811" y="405958"/>
                  </a:lnTo>
                  <a:lnTo>
                    <a:pt x="115469" y="390464"/>
                  </a:lnTo>
                  <a:lnTo>
                    <a:pt x="77218" y="366160"/>
                  </a:lnTo>
                  <a:lnTo>
                    <a:pt x="45301" y="334289"/>
                  </a:lnTo>
                  <a:lnTo>
                    <a:pt x="20963" y="296093"/>
                  </a:lnTo>
                  <a:lnTo>
                    <a:pt x="5448" y="252815"/>
                  </a:lnTo>
                  <a:lnTo>
                    <a:pt x="0" y="205699"/>
                  </a:lnTo>
                  <a:lnTo>
                    <a:pt x="5448" y="158591"/>
                  </a:lnTo>
                  <a:lnTo>
                    <a:pt x="20963" y="115316"/>
                  </a:lnTo>
                  <a:lnTo>
                    <a:pt x="45301" y="77120"/>
                  </a:lnTo>
                  <a:lnTo>
                    <a:pt x="77218" y="45246"/>
                  </a:lnTo>
                  <a:lnTo>
                    <a:pt x="115469" y="20939"/>
                  </a:lnTo>
                  <a:lnTo>
                    <a:pt x="158811" y="5442"/>
                  </a:lnTo>
                  <a:lnTo>
                    <a:pt x="205999" y="0"/>
                  </a:lnTo>
                  <a:lnTo>
                    <a:pt x="252957" y="5442"/>
                  </a:lnTo>
                  <a:lnTo>
                    <a:pt x="296137" y="20939"/>
                  </a:lnTo>
                  <a:lnTo>
                    <a:pt x="334282" y="45246"/>
                  </a:lnTo>
                  <a:lnTo>
                    <a:pt x="338907" y="49874"/>
                  </a:lnTo>
                  <a:lnTo>
                    <a:pt x="205999" y="49874"/>
                  </a:lnTo>
                  <a:lnTo>
                    <a:pt x="156686" y="57824"/>
                  </a:lnTo>
                  <a:lnTo>
                    <a:pt x="113844" y="79957"/>
                  </a:lnTo>
                  <a:lnTo>
                    <a:pt x="80052" y="113697"/>
                  </a:lnTo>
                  <a:lnTo>
                    <a:pt x="57886" y="156469"/>
                  </a:lnTo>
                  <a:lnTo>
                    <a:pt x="49924" y="205699"/>
                  </a:lnTo>
                  <a:lnTo>
                    <a:pt x="57886" y="255246"/>
                  </a:lnTo>
                  <a:lnTo>
                    <a:pt x="80052" y="298211"/>
                  </a:lnTo>
                  <a:lnTo>
                    <a:pt x="113844" y="332050"/>
                  </a:lnTo>
                  <a:lnTo>
                    <a:pt x="156686" y="354219"/>
                  </a:lnTo>
                  <a:lnTo>
                    <a:pt x="205999" y="362174"/>
                  </a:lnTo>
                  <a:lnTo>
                    <a:pt x="338266" y="362174"/>
                  </a:lnTo>
                  <a:lnTo>
                    <a:pt x="334282" y="366160"/>
                  </a:lnTo>
                  <a:lnTo>
                    <a:pt x="296137" y="390464"/>
                  </a:lnTo>
                  <a:lnTo>
                    <a:pt x="252957" y="405958"/>
                  </a:lnTo>
                  <a:lnTo>
                    <a:pt x="205999" y="411399"/>
                  </a:lnTo>
                  <a:close/>
                </a:path>
                <a:path w="411479" h="411479">
                  <a:moveTo>
                    <a:pt x="338266" y="362174"/>
                  </a:moveTo>
                  <a:lnTo>
                    <a:pt x="205999" y="362174"/>
                  </a:lnTo>
                  <a:lnTo>
                    <a:pt x="255072" y="354219"/>
                  </a:lnTo>
                  <a:lnTo>
                    <a:pt x="297884" y="332050"/>
                  </a:lnTo>
                  <a:lnTo>
                    <a:pt x="331767" y="298211"/>
                  </a:lnTo>
                  <a:lnTo>
                    <a:pt x="354052" y="255246"/>
                  </a:lnTo>
                  <a:lnTo>
                    <a:pt x="362074" y="205699"/>
                  </a:lnTo>
                  <a:lnTo>
                    <a:pt x="354052" y="156469"/>
                  </a:lnTo>
                  <a:lnTo>
                    <a:pt x="331767" y="113697"/>
                  </a:lnTo>
                  <a:lnTo>
                    <a:pt x="297884" y="79957"/>
                  </a:lnTo>
                  <a:lnTo>
                    <a:pt x="255072" y="57824"/>
                  </a:lnTo>
                  <a:lnTo>
                    <a:pt x="205999" y="49874"/>
                  </a:lnTo>
                  <a:lnTo>
                    <a:pt x="338907" y="49874"/>
                  </a:lnTo>
                  <a:lnTo>
                    <a:pt x="366136" y="77120"/>
                  </a:lnTo>
                  <a:lnTo>
                    <a:pt x="390445" y="115316"/>
                  </a:lnTo>
                  <a:lnTo>
                    <a:pt x="405951" y="158591"/>
                  </a:lnTo>
                  <a:lnTo>
                    <a:pt x="411399" y="205699"/>
                  </a:lnTo>
                  <a:lnTo>
                    <a:pt x="405951" y="252815"/>
                  </a:lnTo>
                  <a:lnTo>
                    <a:pt x="390445" y="296093"/>
                  </a:lnTo>
                  <a:lnTo>
                    <a:pt x="366136" y="334289"/>
                  </a:lnTo>
                  <a:lnTo>
                    <a:pt x="338266" y="362174"/>
                  </a:lnTo>
                  <a:close/>
                </a:path>
              </a:pathLst>
            </a:custGeom>
            <a:solidFill>
              <a:srgbClr val="9ED46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93165" y="3833442"/>
              <a:ext cx="92774" cy="9549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269377" y="2792394"/>
              <a:ext cx="991235" cy="32384"/>
            </a:xfrm>
            <a:custGeom>
              <a:avLst/>
              <a:gdLst/>
              <a:ahLst/>
              <a:cxnLst/>
              <a:rect l="l" t="t" r="r" b="b"/>
              <a:pathLst>
                <a:path w="991235" h="32385">
                  <a:moveTo>
                    <a:pt x="990965" y="32324"/>
                  </a:moveTo>
                  <a:lnTo>
                    <a:pt x="0" y="32324"/>
                  </a:lnTo>
                  <a:lnTo>
                    <a:pt x="0" y="0"/>
                  </a:lnTo>
                  <a:lnTo>
                    <a:pt x="990965" y="0"/>
                  </a:lnTo>
                  <a:lnTo>
                    <a:pt x="990965" y="32324"/>
                  </a:lnTo>
                  <a:close/>
                </a:path>
              </a:pathLst>
            </a:custGeom>
            <a:solidFill>
              <a:srgbClr val="4BCC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1618" y="2720994"/>
              <a:ext cx="172424" cy="172424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3236243" y="2602869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80">
                  <a:moveTo>
                    <a:pt x="206024" y="411399"/>
                  </a:moveTo>
                  <a:lnTo>
                    <a:pt x="158835" y="405940"/>
                  </a:lnTo>
                  <a:lnTo>
                    <a:pt x="115489" y="390403"/>
                  </a:lnTo>
                  <a:lnTo>
                    <a:pt x="77233" y="366050"/>
                  </a:lnTo>
                  <a:lnTo>
                    <a:pt x="45311" y="334142"/>
                  </a:lnTo>
                  <a:lnTo>
                    <a:pt x="20968" y="295940"/>
                  </a:lnTo>
                  <a:lnTo>
                    <a:pt x="5449" y="252705"/>
                  </a:lnTo>
                  <a:lnTo>
                    <a:pt x="0" y="205699"/>
                  </a:lnTo>
                  <a:lnTo>
                    <a:pt x="5449" y="158693"/>
                  </a:lnTo>
                  <a:lnTo>
                    <a:pt x="20968" y="115458"/>
                  </a:lnTo>
                  <a:lnTo>
                    <a:pt x="45311" y="77256"/>
                  </a:lnTo>
                  <a:lnTo>
                    <a:pt x="77233" y="45348"/>
                  </a:lnTo>
                  <a:lnTo>
                    <a:pt x="115489" y="20995"/>
                  </a:lnTo>
                  <a:lnTo>
                    <a:pt x="158835" y="5459"/>
                  </a:lnTo>
                  <a:lnTo>
                    <a:pt x="206024" y="0"/>
                  </a:lnTo>
                  <a:lnTo>
                    <a:pt x="252981" y="5459"/>
                  </a:lnTo>
                  <a:lnTo>
                    <a:pt x="296157" y="20995"/>
                  </a:lnTo>
                  <a:lnTo>
                    <a:pt x="334297" y="45348"/>
                  </a:lnTo>
                  <a:lnTo>
                    <a:pt x="338665" y="49724"/>
                  </a:lnTo>
                  <a:lnTo>
                    <a:pt x="206024" y="49724"/>
                  </a:lnTo>
                  <a:lnTo>
                    <a:pt x="156711" y="57714"/>
                  </a:lnTo>
                  <a:lnTo>
                    <a:pt x="113869" y="79932"/>
                  </a:lnTo>
                  <a:lnTo>
                    <a:pt x="80077" y="113752"/>
                  </a:lnTo>
                  <a:lnTo>
                    <a:pt x="57911" y="156550"/>
                  </a:lnTo>
                  <a:lnTo>
                    <a:pt x="49949" y="205699"/>
                  </a:lnTo>
                  <a:lnTo>
                    <a:pt x="57911" y="254796"/>
                  </a:lnTo>
                  <a:lnTo>
                    <a:pt x="80077" y="297446"/>
                  </a:lnTo>
                  <a:lnTo>
                    <a:pt x="113869" y="331085"/>
                  </a:lnTo>
                  <a:lnTo>
                    <a:pt x="156711" y="353149"/>
                  </a:lnTo>
                  <a:lnTo>
                    <a:pt x="206024" y="361074"/>
                  </a:lnTo>
                  <a:lnTo>
                    <a:pt x="339264" y="361074"/>
                  </a:lnTo>
                  <a:lnTo>
                    <a:pt x="334297" y="366050"/>
                  </a:lnTo>
                  <a:lnTo>
                    <a:pt x="296157" y="390403"/>
                  </a:lnTo>
                  <a:lnTo>
                    <a:pt x="252981" y="405940"/>
                  </a:lnTo>
                  <a:lnTo>
                    <a:pt x="206024" y="411399"/>
                  </a:lnTo>
                  <a:close/>
                </a:path>
                <a:path w="411479" h="411480">
                  <a:moveTo>
                    <a:pt x="339264" y="361074"/>
                  </a:moveTo>
                  <a:lnTo>
                    <a:pt x="206024" y="361074"/>
                  </a:lnTo>
                  <a:lnTo>
                    <a:pt x="255097" y="353149"/>
                  </a:lnTo>
                  <a:lnTo>
                    <a:pt x="297909" y="331085"/>
                  </a:lnTo>
                  <a:lnTo>
                    <a:pt x="331792" y="297446"/>
                  </a:lnTo>
                  <a:lnTo>
                    <a:pt x="354077" y="254796"/>
                  </a:lnTo>
                  <a:lnTo>
                    <a:pt x="362099" y="205699"/>
                  </a:lnTo>
                  <a:lnTo>
                    <a:pt x="354077" y="156550"/>
                  </a:lnTo>
                  <a:lnTo>
                    <a:pt x="331792" y="113752"/>
                  </a:lnTo>
                  <a:lnTo>
                    <a:pt x="297909" y="79932"/>
                  </a:lnTo>
                  <a:lnTo>
                    <a:pt x="255097" y="57714"/>
                  </a:lnTo>
                  <a:lnTo>
                    <a:pt x="206024" y="49724"/>
                  </a:lnTo>
                  <a:lnTo>
                    <a:pt x="338665" y="49724"/>
                  </a:lnTo>
                  <a:lnTo>
                    <a:pt x="366146" y="77256"/>
                  </a:lnTo>
                  <a:lnTo>
                    <a:pt x="390450" y="115458"/>
                  </a:lnTo>
                  <a:lnTo>
                    <a:pt x="405952" y="158693"/>
                  </a:lnTo>
                  <a:lnTo>
                    <a:pt x="411399" y="205699"/>
                  </a:lnTo>
                  <a:lnTo>
                    <a:pt x="405952" y="252705"/>
                  </a:lnTo>
                  <a:lnTo>
                    <a:pt x="390450" y="295940"/>
                  </a:lnTo>
                  <a:lnTo>
                    <a:pt x="366146" y="334142"/>
                  </a:lnTo>
                  <a:lnTo>
                    <a:pt x="339264" y="361074"/>
                  </a:lnTo>
                  <a:close/>
                </a:path>
              </a:pathLst>
            </a:custGeom>
            <a:solidFill>
              <a:srgbClr val="4BCCA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9718" y="2762194"/>
              <a:ext cx="95512" cy="92774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085502" y="2361155"/>
              <a:ext cx="897890" cy="895350"/>
            </a:xfrm>
            <a:custGeom>
              <a:avLst/>
              <a:gdLst/>
              <a:ahLst/>
              <a:cxnLst/>
              <a:rect l="l" t="t" r="r" b="b"/>
              <a:pathLst>
                <a:path w="897889" h="895350">
                  <a:moveTo>
                    <a:pt x="897583" y="894838"/>
                  </a:moveTo>
                  <a:lnTo>
                    <a:pt x="0" y="894838"/>
                  </a:lnTo>
                  <a:lnTo>
                    <a:pt x="0" y="0"/>
                  </a:lnTo>
                  <a:lnTo>
                    <a:pt x="897583" y="0"/>
                  </a:lnTo>
                  <a:lnTo>
                    <a:pt x="897583" y="894838"/>
                  </a:lnTo>
                  <a:close/>
                </a:path>
              </a:pathLst>
            </a:custGeom>
            <a:solidFill>
              <a:srgbClr val="4BCCA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3877845" y="2619762"/>
            <a:ext cx="610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20" b="1">
                <a:solidFill>
                  <a:srgbClr val="4BCCAC"/>
                </a:solidFill>
                <a:latin typeface="Arial"/>
                <a:cs typeface="Arial"/>
              </a:rPr>
              <a:t>2002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86545" y="2706268"/>
            <a:ext cx="6705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1123F"/>
                </a:solidFill>
                <a:latin typeface="Arial"/>
                <a:cs typeface="Arial"/>
              </a:rPr>
              <a:t>ONA</a:t>
            </a:r>
            <a:r>
              <a:rPr dirty="0" sz="1800" spc="-120" b="1">
                <a:solidFill>
                  <a:srgbClr val="11123F"/>
                </a:solidFill>
                <a:latin typeface="Arial"/>
                <a:cs typeface="Arial"/>
              </a:rPr>
              <a:t> </a:t>
            </a:r>
            <a:r>
              <a:rPr dirty="0" sz="1800" spc="-400" b="1">
                <a:solidFill>
                  <a:srgbClr val="11123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5963473" y="3684131"/>
            <a:ext cx="7194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1123F"/>
                </a:solidFill>
                <a:latin typeface="Arial"/>
                <a:cs typeface="Arial"/>
              </a:rPr>
              <a:t>ONA</a:t>
            </a:r>
            <a:r>
              <a:rPr dirty="0" sz="1800" spc="-120" b="1">
                <a:solidFill>
                  <a:srgbClr val="11123F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11123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384550" y="3692170"/>
            <a:ext cx="6165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35" b="1">
                <a:solidFill>
                  <a:srgbClr val="9ED467"/>
                </a:solidFill>
                <a:latin typeface="Arial"/>
                <a:cs typeface="Arial"/>
              </a:rPr>
              <a:t>2003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877845" y="4763712"/>
            <a:ext cx="6235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150" b="1">
                <a:solidFill>
                  <a:srgbClr val="BF9000"/>
                </a:solidFill>
                <a:latin typeface="Arial"/>
                <a:cs typeface="Arial"/>
              </a:rPr>
              <a:t>2006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19753" y="4802078"/>
            <a:ext cx="7251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11123F"/>
                </a:solidFill>
                <a:latin typeface="Arial"/>
                <a:cs typeface="Arial"/>
              </a:rPr>
              <a:t>ONA</a:t>
            </a:r>
            <a:r>
              <a:rPr dirty="0" sz="1800" spc="-120" b="1">
                <a:solidFill>
                  <a:srgbClr val="11123F"/>
                </a:solidFill>
                <a:latin typeface="Arial"/>
                <a:cs typeface="Arial"/>
              </a:rPr>
              <a:t> </a:t>
            </a:r>
            <a:r>
              <a:rPr dirty="0" sz="1800" spc="30" b="1">
                <a:solidFill>
                  <a:srgbClr val="11123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3027168" y="54378"/>
            <a:ext cx="756920" cy="1317625"/>
            <a:chOff x="3027168" y="54378"/>
            <a:chExt cx="756920" cy="1317625"/>
          </a:xfrm>
        </p:grpSpPr>
        <p:sp>
          <p:nvSpPr>
            <p:cNvPr id="26" name="object 26" descr=""/>
            <p:cNvSpPr/>
            <p:nvPr/>
          </p:nvSpPr>
          <p:spPr>
            <a:xfrm>
              <a:off x="3039868" y="67078"/>
              <a:ext cx="731520" cy="1292225"/>
            </a:xfrm>
            <a:custGeom>
              <a:avLst/>
              <a:gdLst/>
              <a:ahLst/>
              <a:cxnLst/>
              <a:rect l="l" t="t" r="r" b="b"/>
              <a:pathLst>
                <a:path w="731520" h="1292225">
                  <a:moveTo>
                    <a:pt x="609298" y="1291980"/>
                  </a:moveTo>
                  <a:lnTo>
                    <a:pt x="121874" y="1291980"/>
                  </a:lnTo>
                  <a:lnTo>
                    <a:pt x="74439" y="1282404"/>
                  </a:lnTo>
                  <a:lnTo>
                    <a:pt x="35699" y="1256289"/>
                  </a:lnTo>
                  <a:lnTo>
                    <a:pt x="9578" y="1217554"/>
                  </a:lnTo>
                  <a:lnTo>
                    <a:pt x="0" y="1170121"/>
                  </a:lnTo>
                  <a:lnTo>
                    <a:pt x="0" y="121860"/>
                  </a:lnTo>
                  <a:lnTo>
                    <a:pt x="9578" y="74426"/>
                  </a:lnTo>
                  <a:lnTo>
                    <a:pt x="35699" y="35692"/>
                  </a:lnTo>
                  <a:lnTo>
                    <a:pt x="74439" y="9576"/>
                  </a:lnTo>
                  <a:lnTo>
                    <a:pt x="121874" y="0"/>
                  </a:lnTo>
                  <a:lnTo>
                    <a:pt x="609298" y="0"/>
                  </a:lnTo>
                  <a:lnTo>
                    <a:pt x="655917" y="9276"/>
                  </a:lnTo>
                  <a:lnTo>
                    <a:pt x="695448" y="35692"/>
                  </a:lnTo>
                  <a:lnTo>
                    <a:pt x="721876" y="75226"/>
                  </a:lnTo>
                  <a:lnTo>
                    <a:pt x="731148" y="121860"/>
                  </a:lnTo>
                  <a:lnTo>
                    <a:pt x="731148" y="1170121"/>
                  </a:lnTo>
                  <a:lnTo>
                    <a:pt x="721573" y="1217554"/>
                  </a:lnTo>
                  <a:lnTo>
                    <a:pt x="695461" y="1256289"/>
                  </a:lnTo>
                  <a:lnTo>
                    <a:pt x="656729" y="1282404"/>
                  </a:lnTo>
                  <a:lnTo>
                    <a:pt x="609298" y="12919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3039868" y="67078"/>
              <a:ext cx="731520" cy="1292225"/>
            </a:xfrm>
            <a:custGeom>
              <a:avLst/>
              <a:gdLst/>
              <a:ahLst/>
              <a:cxnLst/>
              <a:rect l="l" t="t" r="r" b="b"/>
              <a:pathLst>
                <a:path w="731520" h="1292225">
                  <a:moveTo>
                    <a:pt x="0" y="121860"/>
                  </a:moveTo>
                  <a:lnTo>
                    <a:pt x="9578" y="74426"/>
                  </a:lnTo>
                  <a:lnTo>
                    <a:pt x="35699" y="35692"/>
                  </a:lnTo>
                  <a:lnTo>
                    <a:pt x="74439" y="9576"/>
                  </a:lnTo>
                  <a:lnTo>
                    <a:pt x="121874" y="0"/>
                  </a:lnTo>
                  <a:lnTo>
                    <a:pt x="609298" y="0"/>
                  </a:lnTo>
                  <a:lnTo>
                    <a:pt x="655917" y="9276"/>
                  </a:lnTo>
                  <a:lnTo>
                    <a:pt x="695448" y="35692"/>
                  </a:lnTo>
                  <a:lnTo>
                    <a:pt x="721876" y="75226"/>
                  </a:lnTo>
                  <a:lnTo>
                    <a:pt x="731148" y="121860"/>
                  </a:lnTo>
                  <a:lnTo>
                    <a:pt x="731148" y="1170121"/>
                  </a:lnTo>
                  <a:lnTo>
                    <a:pt x="721573" y="1217554"/>
                  </a:lnTo>
                  <a:lnTo>
                    <a:pt x="695461" y="1256289"/>
                  </a:lnTo>
                  <a:lnTo>
                    <a:pt x="656729" y="1282404"/>
                  </a:lnTo>
                  <a:lnTo>
                    <a:pt x="609298" y="1291980"/>
                  </a:lnTo>
                  <a:lnTo>
                    <a:pt x="121874" y="1291980"/>
                  </a:lnTo>
                  <a:lnTo>
                    <a:pt x="74439" y="1282404"/>
                  </a:lnTo>
                  <a:lnTo>
                    <a:pt x="35699" y="1256289"/>
                  </a:lnTo>
                  <a:lnTo>
                    <a:pt x="9578" y="1217554"/>
                  </a:lnTo>
                  <a:lnTo>
                    <a:pt x="0" y="1170121"/>
                  </a:lnTo>
                  <a:lnTo>
                    <a:pt x="0" y="12186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2448" rIns="0" bIns="0" rtlCol="0" vert="horz">
            <a:spAutoFit/>
          </a:bodyPr>
          <a:lstStyle/>
          <a:p>
            <a:pPr marL="327660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dirty="0" spc="-90"/>
              <a:t> </a:t>
            </a:r>
            <a:r>
              <a:rPr dirty="0"/>
              <a:t>valor</a:t>
            </a:r>
            <a:r>
              <a:rPr dirty="0" spc="-85"/>
              <a:t> </a:t>
            </a:r>
            <a:r>
              <a:rPr dirty="0"/>
              <a:t>da</a:t>
            </a:r>
            <a:r>
              <a:rPr dirty="0" spc="-85"/>
              <a:t> </a:t>
            </a:r>
            <a:r>
              <a:rPr dirty="0" spc="-20"/>
              <a:t>liderança:</a:t>
            </a:r>
            <a:r>
              <a:rPr dirty="0" spc="-85"/>
              <a:t> </a:t>
            </a:r>
            <a:r>
              <a:rPr dirty="0"/>
              <a:t>sua</a:t>
            </a:r>
            <a:r>
              <a:rPr dirty="0" spc="-85"/>
              <a:t> </a:t>
            </a:r>
            <a:r>
              <a:rPr dirty="0" spc="-10"/>
              <a:t>construção</a:t>
            </a:r>
          </a:p>
        </p:txBody>
      </p:sp>
      <p:grpSp>
        <p:nvGrpSpPr>
          <p:cNvPr id="29" name="object 29" descr=""/>
          <p:cNvGrpSpPr/>
          <p:nvPr/>
        </p:nvGrpSpPr>
        <p:grpSpPr>
          <a:xfrm>
            <a:off x="1133857" y="1326372"/>
            <a:ext cx="6244590" cy="4940935"/>
            <a:chOff x="1133857" y="1326372"/>
            <a:chExt cx="6244590" cy="4940935"/>
          </a:xfrm>
        </p:grpSpPr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36815" y="3544167"/>
              <a:ext cx="704916" cy="704898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52737" y="4562110"/>
              <a:ext cx="751103" cy="75110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33857" y="2410695"/>
              <a:ext cx="827853" cy="827848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60961" y="1326372"/>
              <a:ext cx="517421" cy="4940565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6913661" y="1359059"/>
              <a:ext cx="412115" cy="4835525"/>
            </a:xfrm>
            <a:custGeom>
              <a:avLst/>
              <a:gdLst/>
              <a:ahLst/>
              <a:cxnLst/>
              <a:rect l="l" t="t" r="r" b="b"/>
              <a:pathLst>
                <a:path w="412115" h="4835525">
                  <a:moveTo>
                    <a:pt x="412024" y="4835177"/>
                  </a:moveTo>
                  <a:lnTo>
                    <a:pt x="328981" y="4834480"/>
                  </a:lnTo>
                  <a:lnTo>
                    <a:pt x="251637" y="4832478"/>
                  </a:lnTo>
                  <a:lnTo>
                    <a:pt x="181648" y="4829312"/>
                  </a:lnTo>
                  <a:lnTo>
                    <a:pt x="120671" y="4825118"/>
                  </a:lnTo>
                  <a:lnTo>
                    <a:pt x="70362" y="4820034"/>
                  </a:lnTo>
                  <a:lnTo>
                    <a:pt x="32376" y="4814200"/>
                  </a:lnTo>
                  <a:lnTo>
                    <a:pt x="0" y="4800827"/>
                  </a:lnTo>
                  <a:lnTo>
                    <a:pt x="0" y="34334"/>
                  </a:lnTo>
                  <a:lnTo>
                    <a:pt x="69219" y="15285"/>
                  </a:lnTo>
                  <a:lnTo>
                    <a:pt x="120674" y="10057"/>
                  </a:lnTo>
                  <a:lnTo>
                    <a:pt x="161499" y="7076"/>
                  </a:lnTo>
                  <a:lnTo>
                    <a:pt x="206270" y="4587"/>
                  </a:lnTo>
                  <a:lnTo>
                    <a:pt x="254349" y="2613"/>
                  </a:lnTo>
                  <a:lnTo>
                    <a:pt x="305094" y="1176"/>
                  </a:lnTo>
                  <a:lnTo>
                    <a:pt x="357866" y="297"/>
                  </a:lnTo>
                  <a:lnTo>
                    <a:pt x="412024" y="0"/>
                  </a:lnTo>
                </a:path>
              </a:pathLst>
            </a:custGeom>
            <a:ln w="25399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7232562" y="1641874"/>
            <a:ext cx="4123690" cy="3317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7485" indent="-184785">
              <a:lnSpc>
                <a:spcPct val="100000"/>
              </a:lnSpc>
              <a:spcBef>
                <a:spcPts val="100"/>
              </a:spcBef>
              <a:buChar char="-"/>
              <a:tabLst>
                <a:tab pos="197485" algn="l"/>
              </a:tabLst>
            </a:pPr>
            <a:r>
              <a:rPr dirty="0" sz="2400">
                <a:latin typeface="Arial MT"/>
                <a:cs typeface="Arial MT"/>
              </a:rPr>
              <a:t>Definição</a:t>
            </a:r>
            <a:r>
              <a:rPr dirty="0" sz="2400" spc="-95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de</a:t>
            </a:r>
            <a:r>
              <a:rPr dirty="0" sz="2400" spc="-9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missão</a:t>
            </a:r>
            <a:endParaRPr sz="2400">
              <a:latin typeface="Arial MT"/>
              <a:cs typeface="Arial MT"/>
            </a:endParaRPr>
          </a:p>
          <a:p>
            <a:pPr marL="180975" indent="-168275">
              <a:lnSpc>
                <a:spcPct val="100000"/>
              </a:lnSpc>
              <a:buChar char="-"/>
              <a:tabLst>
                <a:tab pos="180975" algn="l"/>
              </a:tabLst>
            </a:pPr>
            <a:r>
              <a:rPr dirty="0" sz="2400" spc="-10">
                <a:latin typeface="Arial MT"/>
                <a:cs typeface="Arial MT"/>
              </a:rPr>
              <a:t>Aprendizagem</a:t>
            </a:r>
            <a:endParaRPr sz="2400">
              <a:latin typeface="Arial MT"/>
              <a:cs typeface="Arial MT"/>
            </a:endParaRPr>
          </a:p>
          <a:p>
            <a:pPr marL="687705" marR="920115" indent="-17145">
              <a:lnSpc>
                <a:spcPct val="100000"/>
              </a:lnSpc>
            </a:pPr>
            <a:r>
              <a:rPr dirty="0" sz="2400" spc="-10">
                <a:latin typeface="Arial MT"/>
                <a:cs typeface="Arial MT"/>
              </a:rPr>
              <a:t>Autoconhecimento Estrutura</a:t>
            </a:r>
            <a:r>
              <a:rPr dirty="0" sz="2400" spc="600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Proposta</a:t>
            </a:r>
            <a:endParaRPr sz="2400">
              <a:latin typeface="Arial MT"/>
              <a:cs typeface="Arial MT"/>
            </a:endParaRPr>
          </a:p>
          <a:p>
            <a:pPr marL="197485" indent="-184785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dirty="0" sz="2400">
                <a:latin typeface="Arial MT"/>
                <a:cs typeface="Arial MT"/>
              </a:rPr>
              <a:t>Modelar</a:t>
            </a:r>
            <a:r>
              <a:rPr dirty="0" sz="2400" spc="-6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|</a:t>
            </a:r>
            <a:r>
              <a:rPr dirty="0" sz="2400" spc="-95">
                <a:latin typeface="Arial MT"/>
                <a:cs typeface="Arial MT"/>
              </a:rPr>
              <a:t> </a:t>
            </a:r>
            <a:r>
              <a:rPr dirty="0" sz="2400" spc="-30">
                <a:latin typeface="Arial MT"/>
                <a:cs typeface="Arial MT"/>
              </a:rPr>
              <a:t>Testar</a:t>
            </a:r>
            <a:r>
              <a:rPr dirty="0" sz="2400" spc="-60">
                <a:latin typeface="Arial MT"/>
                <a:cs typeface="Arial MT"/>
              </a:rPr>
              <a:t> </a:t>
            </a:r>
            <a:r>
              <a:rPr dirty="0" sz="2400">
                <a:latin typeface="Arial MT"/>
                <a:cs typeface="Arial MT"/>
              </a:rPr>
              <a:t>|</a:t>
            </a:r>
            <a:r>
              <a:rPr dirty="0" sz="2400" spc="-55">
                <a:latin typeface="Arial MT"/>
                <a:cs typeface="Arial MT"/>
              </a:rPr>
              <a:t> </a:t>
            </a:r>
            <a:r>
              <a:rPr dirty="0" sz="2400" spc="-10">
                <a:latin typeface="Arial MT"/>
                <a:cs typeface="Arial MT"/>
              </a:rPr>
              <a:t>Remodelar</a:t>
            </a:r>
            <a:endParaRPr sz="2400">
              <a:latin typeface="Arial MT"/>
              <a:cs typeface="Arial MT"/>
            </a:endParaRPr>
          </a:p>
          <a:p>
            <a:pPr marL="197485" indent="-184785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dirty="0" sz="2400" spc="-10">
                <a:latin typeface="Arial MT"/>
                <a:cs typeface="Arial MT"/>
              </a:rPr>
              <a:t>Gerenciar</a:t>
            </a:r>
            <a:endParaRPr sz="2400">
              <a:latin typeface="Arial MT"/>
              <a:cs typeface="Arial MT"/>
            </a:endParaRPr>
          </a:p>
          <a:p>
            <a:pPr marL="197485" indent="-184785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dirty="0" sz="2400" spc="-10">
                <a:latin typeface="Arial MT"/>
                <a:cs typeface="Arial MT"/>
              </a:rPr>
              <a:t>Informação</a:t>
            </a:r>
            <a:endParaRPr sz="2400">
              <a:latin typeface="Arial MT"/>
              <a:cs typeface="Arial MT"/>
            </a:endParaRPr>
          </a:p>
          <a:p>
            <a:pPr marL="197485" indent="-184785">
              <a:lnSpc>
                <a:spcPct val="100000"/>
              </a:lnSpc>
              <a:buChar char="-"/>
              <a:tabLst>
                <a:tab pos="197485" algn="l"/>
              </a:tabLst>
            </a:pPr>
            <a:r>
              <a:rPr dirty="0" sz="2400" spc="-10">
                <a:latin typeface="Arial MT"/>
                <a:cs typeface="Arial MT"/>
              </a:rPr>
              <a:t>Compreender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092093" y="4958600"/>
            <a:ext cx="1254125" cy="3657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u="heavy" sz="24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Aprender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992427" y="4933708"/>
            <a:ext cx="145097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53185" algn="l"/>
              </a:tabLst>
            </a:pPr>
            <a:r>
              <a:rPr dirty="0" sz="2400" spc="-50">
                <a:latin typeface="Arial MT"/>
                <a:cs typeface="Arial MT"/>
              </a:rPr>
              <a:t>[</a:t>
            </a:r>
            <a:r>
              <a:rPr dirty="0" sz="2400">
                <a:latin typeface="Arial MT"/>
                <a:cs typeface="Arial MT"/>
              </a:rPr>
              <a:t>	</a:t>
            </a:r>
            <a:r>
              <a:rPr dirty="0" sz="2400" spc="-50">
                <a:latin typeface="Arial MT"/>
                <a:cs typeface="Arial MT"/>
              </a:rPr>
              <a:t>]</a:t>
            </a:r>
            <a:endParaRPr sz="2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400" spc="-50">
                <a:latin typeface="Arial MT"/>
                <a:cs typeface="Arial MT"/>
              </a:rPr>
              <a:t>[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092093" y="5324359"/>
            <a:ext cx="3710304" cy="365760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u="heavy" sz="24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Conter</a:t>
            </a:r>
            <a:r>
              <a:rPr dirty="0" u="heavy" sz="2400" spc="-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em</a:t>
            </a:r>
            <a:r>
              <a:rPr dirty="0" u="heavy" sz="2400" spc="-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si;</a:t>
            </a:r>
            <a:r>
              <a:rPr dirty="0" u="heavy" sz="2400" spc="-5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estar</a:t>
            </a:r>
            <a:r>
              <a:rPr dirty="0" u="heavy" sz="2400" spc="-55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400" spc="-10" i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incluído</a:t>
            </a:r>
            <a:endParaRPr sz="2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789370" y="5299467"/>
            <a:ext cx="110489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latin typeface="Arial MT"/>
                <a:cs typeface="Arial MT"/>
              </a:rPr>
              <a:t>]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8787" y="1228747"/>
            <a:ext cx="5713188" cy="3570742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161176" y="5069077"/>
            <a:ext cx="4344035" cy="9023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325"/>
              </a:lnSpc>
            </a:pPr>
            <a:r>
              <a:rPr dirty="0" sz="1200">
                <a:latin typeface="Arial MT"/>
                <a:cs typeface="Arial MT"/>
              </a:rPr>
              <a:t>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"ponto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sem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retorno"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 spc="-10">
                <a:latin typeface="Arial MT"/>
                <a:cs typeface="Arial MT"/>
              </a:rPr>
              <a:t>refere-</a:t>
            </a:r>
            <a:r>
              <a:rPr dirty="0" sz="1200">
                <a:latin typeface="Arial MT"/>
                <a:cs typeface="Arial MT"/>
              </a:rPr>
              <a:t>se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estágio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processo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ou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dirty="0" sz="1200">
                <a:latin typeface="Arial MT"/>
                <a:cs typeface="Arial MT"/>
              </a:rPr>
              <a:t>situação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em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que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não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é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mais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possível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mudar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de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rumo</a:t>
            </a:r>
            <a:r>
              <a:rPr dirty="0" sz="1200" spc="-15">
                <a:latin typeface="Arial MT"/>
                <a:cs typeface="Arial MT"/>
              </a:rPr>
              <a:t> </a:t>
            </a:r>
            <a:r>
              <a:rPr dirty="0" sz="1200" spc="-25">
                <a:latin typeface="Arial MT"/>
                <a:cs typeface="Arial MT"/>
              </a:rPr>
              <a:t>ou</a:t>
            </a:r>
            <a:r>
              <a:rPr dirty="0" sz="1200" spc="50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retornar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um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estado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anterior.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Uma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vez</a:t>
            </a:r>
            <a:r>
              <a:rPr dirty="0" sz="1200" spc="-2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alcançado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esse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ponto,</a:t>
            </a:r>
            <a:r>
              <a:rPr dirty="0" sz="1200" spc="-25">
                <a:latin typeface="Arial MT"/>
                <a:cs typeface="Arial MT"/>
              </a:rPr>
              <a:t> </a:t>
            </a:r>
            <a:r>
              <a:rPr dirty="0" sz="1200" spc="-50">
                <a:latin typeface="Arial MT"/>
                <a:cs typeface="Arial MT"/>
              </a:rPr>
              <a:t>o </a:t>
            </a:r>
            <a:r>
              <a:rPr dirty="0" sz="1200">
                <a:latin typeface="Arial MT"/>
                <a:cs typeface="Arial MT"/>
              </a:rPr>
              <a:t>indivíduo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está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essencialmente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comprometido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continuar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>
                <a:latin typeface="Arial MT"/>
                <a:cs typeface="Arial MT"/>
              </a:rPr>
              <a:t>a</a:t>
            </a:r>
            <a:r>
              <a:rPr dirty="0" sz="1200" spc="-30">
                <a:latin typeface="Arial MT"/>
                <a:cs typeface="Arial MT"/>
              </a:rPr>
              <a:t> </a:t>
            </a:r>
            <a:r>
              <a:rPr dirty="0" sz="1200" spc="-20">
                <a:latin typeface="Arial MT"/>
                <a:cs typeface="Arial MT"/>
              </a:rPr>
              <a:t>ação </a:t>
            </a:r>
            <a:r>
              <a:rPr dirty="0" sz="1200" spc="-10">
                <a:latin typeface="Arial MT"/>
                <a:cs typeface="Arial MT"/>
              </a:rPr>
              <a:t>atual.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dirty="0" spc="-90"/>
              <a:t> </a:t>
            </a:r>
            <a:r>
              <a:rPr dirty="0"/>
              <a:t>valor</a:t>
            </a:r>
            <a:r>
              <a:rPr dirty="0" spc="-85"/>
              <a:t> </a:t>
            </a:r>
            <a:r>
              <a:rPr dirty="0"/>
              <a:t>da</a:t>
            </a:r>
            <a:r>
              <a:rPr dirty="0" spc="-85"/>
              <a:t> </a:t>
            </a:r>
            <a:r>
              <a:rPr dirty="0" spc="-20"/>
              <a:t>liderança:</a:t>
            </a:r>
            <a:r>
              <a:rPr dirty="0" spc="-85"/>
              <a:t> </a:t>
            </a:r>
            <a:r>
              <a:rPr dirty="0"/>
              <a:t>sua</a:t>
            </a:r>
            <a:r>
              <a:rPr dirty="0" spc="-85"/>
              <a:t> </a:t>
            </a:r>
            <a:r>
              <a:rPr dirty="0" spc="-10"/>
              <a:t>construção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0" y="1393597"/>
            <a:ext cx="11655425" cy="4940935"/>
            <a:chOff x="0" y="1393597"/>
            <a:chExt cx="11655425" cy="494093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228543"/>
              <a:ext cx="6165187" cy="93337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0712" y="1393597"/>
              <a:ext cx="517421" cy="494056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6333412" y="1426292"/>
              <a:ext cx="412115" cy="4835525"/>
            </a:xfrm>
            <a:custGeom>
              <a:avLst/>
              <a:gdLst/>
              <a:ahLst/>
              <a:cxnLst/>
              <a:rect l="l" t="t" r="r" b="b"/>
              <a:pathLst>
                <a:path w="412115" h="4835525">
                  <a:moveTo>
                    <a:pt x="412024" y="4835170"/>
                  </a:moveTo>
                  <a:lnTo>
                    <a:pt x="328981" y="4834472"/>
                  </a:lnTo>
                  <a:lnTo>
                    <a:pt x="251637" y="4832471"/>
                  </a:lnTo>
                  <a:lnTo>
                    <a:pt x="181648" y="4829304"/>
                  </a:lnTo>
                  <a:lnTo>
                    <a:pt x="120671" y="4825110"/>
                  </a:lnTo>
                  <a:lnTo>
                    <a:pt x="70362" y="4820027"/>
                  </a:lnTo>
                  <a:lnTo>
                    <a:pt x="32376" y="4814192"/>
                  </a:lnTo>
                  <a:lnTo>
                    <a:pt x="0" y="4800820"/>
                  </a:lnTo>
                  <a:lnTo>
                    <a:pt x="0" y="34332"/>
                  </a:lnTo>
                  <a:lnTo>
                    <a:pt x="69219" y="15284"/>
                  </a:lnTo>
                  <a:lnTo>
                    <a:pt x="120674" y="10054"/>
                  </a:lnTo>
                  <a:lnTo>
                    <a:pt x="161499" y="7074"/>
                  </a:lnTo>
                  <a:lnTo>
                    <a:pt x="206270" y="4587"/>
                  </a:lnTo>
                  <a:lnTo>
                    <a:pt x="254349" y="2613"/>
                  </a:lnTo>
                  <a:lnTo>
                    <a:pt x="305094" y="1176"/>
                  </a:lnTo>
                  <a:lnTo>
                    <a:pt x="357866" y="297"/>
                  </a:lnTo>
                  <a:lnTo>
                    <a:pt x="412024" y="0"/>
                  </a:lnTo>
                </a:path>
              </a:pathLst>
            </a:custGeom>
            <a:ln w="25399">
              <a:solidFill>
                <a:srgbClr val="00AF4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9711" y="1426297"/>
              <a:ext cx="4835165" cy="483516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6818454" y="6243069"/>
            <a:ext cx="378396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>
                <a:latin typeface="Arial MT"/>
                <a:cs typeface="Arial MT"/>
              </a:rPr>
              <a:t>Gráfico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e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imagem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gerados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por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IA</a:t>
            </a:r>
            <a:r>
              <a:rPr dirty="0" sz="1050" spc="-7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(respect.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Julius,AI</a:t>
            </a:r>
            <a:r>
              <a:rPr dirty="0" sz="1050" spc="-15">
                <a:latin typeface="Arial MT"/>
                <a:cs typeface="Arial MT"/>
              </a:rPr>
              <a:t> </a:t>
            </a:r>
            <a:r>
              <a:rPr dirty="0" sz="1050">
                <a:latin typeface="Arial MT"/>
                <a:cs typeface="Arial MT"/>
              </a:rPr>
              <a:t>|</a:t>
            </a:r>
            <a:r>
              <a:rPr dirty="0" sz="1050" spc="-20">
                <a:latin typeface="Arial MT"/>
                <a:cs typeface="Arial MT"/>
              </a:rPr>
              <a:t> </a:t>
            </a:r>
            <a:r>
              <a:rPr dirty="0" sz="1050" spc="-10">
                <a:latin typeface="Arial MT"/>
                <a:cs typeface="Arial MT"/>
              </a:rPr>
              <a:t>Chat-</a:t>
            </a:r>
            <a:r>
              <a:rPr dirty="0" sz="1050" spc="-25">
                <a:latin typeface="Arial MT"/>
                <a:cs typeface="Arial MT"/>
              </a:rPr>
              <a:t>GPT</a:t>
            </a:r>
            <a:endParaRPr sz="1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/>
              <a:t>O</a:t>
            </a:r>
            <a:r>
              <a:rPr dirty="0" spc="-90"/>
              <a:t> </a:t>
            </a:r>
            <a:r>
              <a:rPr dirty="0"/>
              <a:t>valor</a:t>
            </a:r>
            <a:r>
              <a:rPr dirty="0" spc="-85"/>
              <a:t> </a:t>
            </a:r>
            <a:r>
              <a:rPr dirty="0"/>
              <a:t>da</a:t>
            </a:r>
            <a:r>
              <a:rPr dirty="0" spc="-85"/>
              <a:t> </a:t>
            </a:r>
            <a:r>
              <a:rPr dirty="0" spc="-20"/>
              <a:t>liderança:</a:t>
            </a:r>
            <a:r>
              <a:rPr dirty="0" spc="-85"/>
              <a:t> </a:t>
            </a:r>
            <a:r>
              <a:rPr dirty="0"/>
              <a:t>sua</a:t>
            </a:r>
            <a:r>
              <a:rPr dirty="0" spc="-85"/>
              <a:t> </a:t>
            </a:r>
            <a:r>
              <a:rPr dirty="0" spc="-10"/>
              <a:t>construção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2863069" y="2331810"/>
            <a:ext cx="6557009" cy="1696720"/>
            <a:chOff x="2863069" y="2331810"/>
            <a:chExt cx="6557009" cy="1696720"/>
          </a:xfrm>
        </p:grpSpPr>
        <p:sp>
          <p:nvSpPr>
            <p:cNvPr id="4" name="object 4" descr=""/>
            <p:cNvSpPr/>
            <p:nvPr/>
          </p:nvSpPr>
          <p:spPr>
            <a:xfrm>
              <a:off x="2875769" y="2344510"/>
              <a:ext cx="6531609" cy="1671320"/>
            </a:xfrm>
            <a:custGeom>
              <a:avLst/>
              <a:gdLst/>
              <a:ahLst/>
              <a:cxnLst/>
              <a:rect l="l" t="t" r="r" b="b"/>
              <a:pathLst>
                <a:path w="6531609" h="1671320">
                  <a:moveTo>
                    <a:pt x="6531486" y="1670806"/>
                  </a:moveTo>
                  <a:lnTo>
                    <a:pt x="835398" y="1670806"/>
                  </a:lnTo>
                  <a:lnTo>
                    <a:pt x="0" y="835408"/>
                  </a:lnTo>
                  <a:lnTo>
                    <a:pt x="835398" y="0"/>
                  </a:lnTo>
                  <a:lnTo>
                    <a:pt x="6531486" y="0"/>
                  </a:lnTo>
                  <a:lnTo>
                    <a:pt x="6531486" y="1670806"/>
                  </a:lnTo>
                  <a:close/>
                </a:path>
              </a:pathLst>
            </a:custGeom>
            <a:solidFill>
              <a:srgbClr val="2D75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875769" y="2344510"/>
              <a:ext cx="6531609" cy="1671320"/>
            </a:xfrm>
            <a:custGeom>
              <a:avLst/>
              <a:gdLst/>
              <a:ahLst/>
              <a:cxnLst/>
              <a:rect l="l" t="t" r="r" b="b"/>
              <a:pathLst>
                <a:path w="6531609" h="1671320">
                  <a:moveTo>
                    <a:pt x="6531486" y="1670806"/>
                  </a:moveTo>
                  <a:lnTo>
                    <a:pt x="835398" y="1670806"/>
                  </a:lnTo>
                  <a:lnTo>
                    <a:pt x="0" y="835408"/>
                  </a:lnTo>
                  <a:lnTo>
                    <a:pt x="835398" y="0"/>
                  </a:lnTo>
                  <a:lnTo>
                    <a:pt x="6531486" y="0"/>
                  </a:lnTo>
                  <a:lnTo>
                    <a:pt x="6531486" y="1670806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111888" y="2750243"/>
            <a:ext cx="5017770" cy="80772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176145" marR="5080" indent="-2164080">
              <a:lnSpc>
                <a:spcPts val="2920"/>
              </a:lnSpc>
              <a:spcBef>
                <a:spcPts val="459"/>
              </a:spcBef>
            </a:pPr>
            <a:r>
              <a:rPr dirty="0" sz="2700">
                <a:solidFill>
                  <a:srgbClr val="FFFFFF"/>
                </a:solidFill>
                <a:latin typeface="Arial MT"/>
                <a:cs typeface="Arial MT"/>
              </a:rPr>
              <a:t>Construção</a:t>
            </a:r>
            <a:r>
              <a:rPr dirty="0" sz="27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7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FFFFFF"/>
                </a:solidFill>
                <a:latin typeface="Arial MT"/>
                <a:cs typeface="Arial MT"/>
              </a:rPr>
              <a:t>linhas</a:t>
            </a:r>
            <a:r>
              <a:rPr dirty="0" sz="27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dirty="0" sz="27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Arial MT"/>
                <a:cs typeface="Arial MT"/>
              </a:rPr>
              <a:t>cuidado </a:t>
            </a:r>
            <a:r>
              <a:rPr dirty="0" sz="2700" spc="-20">
                <a:solidFill>
                  <a:srgbClr val="FFFFFF"/>
                </a:solidFill>
                <a:latin typeface="Arial MT"/>
                <a:cs typeface="Arial MT"/>
              </a:rPr>
              <a:t>(LC)</a:t>
            </a:r>
            <a:endParaRPr sz="2700">
              <a:latin typeface="Arial MT"/>
              <a:cs typeface="Arial M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2040280" y="2331810"/>
            <a:ext cx="7373620" cy="3855720"/>
            <a:chOff x="2040280" y="2331810"/>
            <a:chExt cx="7373620" cy="385572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52980" y="2344515"/>
              <a:ext cx="1670801" cy="167080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052980" y="2344510"/>
              <a:ext cx="1671320" cy="1671320"/>
            </a:xfrm>
            <a:custGeom>
              <a:avLst/>
              <a:gdLst/>
              <a:ahLst/>
              <a:cxnLst/>
              <a:rect l="l" t="t" r="r" b="b"/>
              <a:pathLst>
                <a:path w="1671320" h="1671320">
                  <a:moveTo>
                    <a:pt x="0" y="835408"/>
                  </a:moveTo>
                  <a:lnTo>
                    <a:pt x="1322" y="788003"/>
                  </a:lnTo>
                  <a:lnTo>
                    <a:pt x="5242" y="741291"/>
                  </a:lnTo>
                  <a:lnTo>
                    <a:pt x="11690" y="695344"/>
                  </a:lnTo>
                  <a:lnTo>
                    <a:pt x="20595" y="650232"/>
                  </a:lnTo>
                  <a:lnTo>
                    <a:pt x="31885" y="606024"/>
                  </a:lnTo>
                  <a:lnTo>
                    <a:pt x="45492" y="562793"/>
                  </a:lnTo>
                  <a:lnTo>
                    <a:pt x="61344" y="520608"/>
                  </a:lnTo>
                  <a:lnTo>
                    <a:pt x="79371" y="479539"/>
                  </a:lnTo>
                  <a:lnTo>
                    <a:pt x="99502" y="439658"/>
                  </a:lnTo>
                  <a:lnTo>
                    <a:pt x="121667" y="401035"/>
                  </a:lnTo>
                  <a:lnTo>
                    <a:pt x="145794" y="363740"/>
                  </a:lnTo>
                  <a:lnTo>
                    <a:pt x="171815" y="327845"/>
                  </a:lnTo>
                  <a:lnTo>
                    <a:pt x="199658" y="293418"/>
                  </a:lnTo>
                  <a:lnTo>
                    <a:pt x="229252" y="260532"/>
                  </a:lnTo>
                  <a:lnTo>
                    <a:pt x="260528" y="229256"/>
                  </a:lnTo>
                  <a:lnTo>
                    <a:pt x="293414" y="199662"/>
                  </a:lnTo>
                  <a:lnTo>
                    <a:pt x="327840" y="171818"/>
                  </a:lnTo>
                  <a:lnTo>
                    <a:pt x="363736" y="145798"/>
                  </a:lnTo>
                  <a:lnTo>
                    <a:pt x="401031" y="121669"/>
                  </a:lnTo>
                  <a:lnTo>
                    <a:pt x="439654" y="99504"/>
                  </a:lnTo>
                  <a:lnTo>
                    <a:pt x="479536" y="79373"/>
                  </a:lnTo>
                  <a:lnTo>
                    <a:pt x="520605" y="61346"/>
                  </a:lnTo>
                  <a:lnTo>
                    <a:pt x="562790" y="45493"/>
                  </a:lnTo>
                  <a:lnTo>
                    <a:pt x="606023" y="31886"/>
                  </a:lnTo>
                  <a:lnTo>
                    <a:pt x="650231" y="20595"/>
                  </a:lnTo>
                  <a:lnTo>
                    <a:pt x="695345" y="11690"/>
                  </a:lnTo>
                  <a:lnTo>
                    <a:pt x="741293" y="5242"/>
                  </a:lnTo>
                  <a:lnTo>
                    <a:pt x="788006" y="1322"/>
                  </a:lnTo>
                  <a:lnTo>
                    <a:pt x="835413" y="0"/>
                  </a:lnTo>
                  <a:lnTo>
                    <a:pt x="886358" y="1553"/>
                  </a:lnTo>
                  <a:lnTo>
                    <a:pt x="936853" y="6179"/>
                  </a:lnTo>
                  <a:lnTo>
                    <a:pt x="986772" y="13823"/>
                  </a:lnTo>
                  <a:lnTo>
                    <a:pt x="1035986" y="24434"/>
                  </a:lnTo>
                  <a:lnTo>
                    <a:pt x="1084368" y="37958"/>
                  </a:lnTo>
                  <a:lnTo>
                    <a:pt x="1131789" y="54342"/>
                  </a:lnTo>
                  <a:lnTo>
                    <a:pt x="1178122" y="73534"/>
                  </a:lnTo>
                  <a:lnTo>
                    <a:pt x="1223239" y="95481"/>
                  </a:lnTo>
                  <a:lnTo>
                    <a:pt x="1267013" y="120129"/>
                  </a:lnTo>
                  <a:lnTo>
                    <a:pt x="1309314" y="147427"/>
                  </a:lnTo>
                  <a:lnTo>
                    <a:pt x="1350017" y="177320"/>
                  </a:lnTo>
                  <a:lnTo>
                    <a:pt x="1388992" y="209757"/>
                  </a:lnTo>
                  <a:lnTo>
                    <a:pt x="1426112" y="244684"/>
                  </a:lnTo>
                  <a:lnTo>
                    <a:pt x="1461040" y="281809"/>
                  </a:lnTo>
                  <a:lnTo>
                    <a:pt x="1493478" y="320787"/>
                  </a:lnTo>
                  <a:lnTo>
                    <a:pt x="1523373" y="361492"/>
                  </a:lnTo>
                  <a:lnTo>
                    <a:pt x="1550672" y="403795"/>
                  </a:lnTo>
                  <a:lnTo>
                    <a:pt x="1575322" y="447569"/>
                  </a:lnTo>
                  <a:lnTo>
                    <a:pt x="1597270" y="492686"/>
                  </a:lnTo>
                  <a:lnTo>
                    <a:pt x="1616463" y="539019"/>
                  </a:lnTo>
                  <a:lnTo>
                    <a:pt x="1632849" y="586440"/>
                  </a:lnTo>
                  <a:lnTo>
                    <a:pt x="1646374" y="634822"/>
                  </a:lnTo>
                  <a:lnTo>
                    <a:pt x="1656986" y="684038"/>
                  </a:lnTo>
                  <a:lnTo>
                    <a:pt x="1664631" y="733959"/>
                  </a:lnTo>
                  <a:lnTo>
                    <a:pt x="1669257" y="784458"/>
                  </a:lnTo>
                  <a:lnTo>
                    <a:pt x="1670811" y="835408"/>
                  </a:lnTo>
                  <a:lnTo>
                    <a:pt x="1669489" y="882813"/>
                  </a:lnTo>
                  <a:lnTo>
                    <a:pt x="1665568" y="929524"/>
                  </a:lnTo>
                  <a:lnTo>
                    <a:pt x="1659121" y="975471"/>
                  </a:lnTo>
                  <a:lnTo>
                    <a:pt x="1650216" y="1020583"/>
                  </a:lnTo>
                  <a:lnTo>
                    <a:pt x="1638925" y="1064790"/>
                  </a:lnTo>
                  <a:lnTo>
                    <a:pt x="1625318" y="1108022"/>
                  </a:lnTo>
                  <a:lnTo>
                    <a:pt x="1609466" y="1150207"/>
                  </a:lnTo>
                  <a:lnTo>
                    <a:pt x="1591440" y="1191275"/>
                  </a:lnTo>
                  <a:lnTo>
                    <a:pt x="1571309" y="1231155"/>
                  </a:lnTo>
                  <a:lnTo>
                    <a:pt x="1549144" y="1269778"/>
                  </a:lnTo>
                  <a:lnTo>
                    <a:pt x="1525016" y="1307072"/>
                  </a:lnTo>
                  <a:lnTo>
                    <a:pt x="1498996" y="1342967"/>
                  </a:lnTo>
                  <a:lnTo>
                    <a:pt x="1471153" y="1377393"/>
                  </a:lnTo>
                  <a:lnTo>
                    <a:pt x="1441559" y="1410279"/>
                  </a:lnTo>
                  <a:lnTo>
                    <a:pt x="1410284" y="1441554"/>
                  </a:lnTo>
                  <a:lnTo>
                    <a:pt x="1377398" y="1471148"/>
                  </a:lnTo>
                  <a:lnTo>
                    <a:pt x="1342972" y="1498991"/>
                  </a:lnTo>
                  <a:lnTo>
                    <a:pt x="1307077" y="1525011"/>
                  </a:lnTo>
                  <a:lnTo>
                    <a:pt x="1269783" y="1549139"/>
                  </a:lnTo>
                  <a:lnTo>
                    <a:pt x="1231160" y="1571304"/>
                  </a:lnTo>
                  <a:lnTo>
                    <a:pt x="1191280" y="1591435"/>
                  </a:lnTo>
                  <a:lnTo>
                    <a:pt x="1150212" y="1609461"/>
                  </a:lnTo>
                  <a:lnTo>
                    <a:pt x="1108027" y="1625313"/>
                  </a:lnTo>
                  <a:lnTo>
                    <a:pt x="1064795" y="1638920"/>
                  </a:lnTo>
                  <a:lnTo>
                    <a:pt x="1020588" y="1650211"/>
                  </a:lnTo>
                  <a:lnTo>
                    <a:pt x="975476" y="1659116"/>
                  </a:lnTo>
                  <a:lnTo>
                    <a:pt x="929529" y="1665563"/>
                  </a:lnTo>
                  <a:lnTo>
                    <a:pt x="882818" y="1669484"/>
                  </a:lnTo>
                  <a:lnTo>
                    <a:pt x="835413" y="1670806"/>
                  </a:lnTo>
                  <a:lnTo>
                    <a:pt x="788006" y="1669484"/>
                  </a:lnTo>
                  <a:lnTo>
                    <a:pt x="741293" y="1665563"/>
                  </a:lnTo>
                  <a:lnTo>
                    <a:pt x="695345" y="1659116"/>
                  </a:lnTo>
                  <a:lnTo>
                    <a:pt x="650231" y="1650211"/>
                  </a:lnTo>
                  <a:lnTo>
                    <a:pt x="606023" y="1638920"/>
                  </a:lnTo>
                  <a:lnTo>
                    <a:pt x="562790" y="1625313"/>
                  </a:lnTo>
                  <a:lnTo>
                    <a:pt x="520605" y="1609461"/>
                  </a:lnTo>
                  <a:lnTo>
                    <a:pt x="479536" y="1591435"/>
                  </a:lnTo>
                  <a:lnTo>
                    <a:pt x="439654" y="1571304"/>
                  </a:lnTo>
                  <a:lnTo>
                    <a:pt x="401031" y="1549139"/>
                  </a:lnTo>
                  <a:lnTo>
                    <a:pt x="363736" y="1525011"/>
                  </a:lnTo>
                  <a:lnTo>
                    <a:pt x="327840" y="1498991"/>
                  </a:lnTo>
                  <a:lnTo>
                    <a:pt x="293414" y="1471148"/>
                  </a:lnTo>
                  <a:lnTo>
                    <a:pt x="260528" y="1441554"/>
                  </a:lnTo>
                  <a:lnTo>
                    <a:pt x="229252" y="1410279"/>
                  </a:lnTo>
                  <a:lnTo>
                    <a:pt x="199658" y="1377393"/>
                  </a:lnTo>
                  <a:lnTo>
                    <a:pt x="171815" y="1342967"/>
                  </a:lnTo>
                  <a:lnTo>
                    <a:pt x="145794" y="1307072"/>
                  </a:lnTo>
                  <a:lnTo>
                    <a:pt x="121667" y="1269778"/>
                  </a:lnTo>
                  <a:lnTo>
                    <a:pt x="99502" y="1231155"/>
                  </a:lnTo>
                  <a:lnTo>
                    <a:pt x="79371" y="1191275"/>
                  </a:lnTo>
                  <a:lnTo>
                    <a:pt x="61344" y="1150207"/>
                  </a:lnTo>
                  <a:lnTo>
                    <a:pt x="45492" y="1108022"/>
                  </a:lnTo>
                  <a:lnTo>
                    <a:pt x="31885" y="1064790"/>
                  </a:lnTo>
                  <a:lnTo>
                    <a:pt x="20595" y="1020583"/>
                  </a:lnTo>
                  <a:lnTo>
                    <a:pt x="11690" y="975471"/>
                  </a:lnTo>
                  <a:lnTo>
                    <a:pt x="5242" y="929524"/>
                  </a:lnTo>
                  <a:lnTo>
                    <a:pt x="1322" y="882813"/>
                  </a:lnTo>
                  <a:lnTo>
                    <a:pt x="0" y="83540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94694" y="4503990"/>
              <a:ext cx="6506845" cy="1671320"/>
            </a:xfrm>
            <a:custGeom>
              <a:avLst/>
              <a:gdLst/>
              <a:ahLst/>
              <a:cxnLst/>
              <a:rect l="l" t="t" r="r" b="b"/>
              <a:pathLst>
                <a:path w="6506845" h="1671320">
                  <a:moveTo>
                    <a:pt x="6506261" y="1670821"/>
                  </a:moveTo>
                  <a:lnTo>
                    <a:pt x="835398" y="1670821"/>
                  </a:lnTo>
                  <a:lnTo>
                    <a:pt x="0" y="835398"/>
                  </a:lnTo>
                  <a:lnTo>
                    <a:pt x="835398" y="0"/>
                  </a:lnTo>
                  <a:lnTo>
                    <a:pt x="6506261" y="0"/>
                  </a:lnTo>
                  <a:lnTo>
                    <a:pt x="6506261" y="1670821"/>
                  </a:lnTo>
                  <a:close/>
                </a:path>
              </a:pathLst>
            </a:custGeom>
            <a:solidFill>
              <a:srgbClr val="2D75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894694" y="4503990"/>
              <a:ext cx="6506845" cy="1671320"/>
            </a:xfrm>
            <a:custGeom>
              <a:avLst/>
              <a:gdLst/>
              <a:ahLst/>
              <a:cxnLst/>
              <a:rect l="l" t="t" r="r" b="b"/>
              <a:pathLst>
                <a:path w="6506845" h="1671320">
                  <a:moveTo>
                    <a:pt x="6506261" y="1670821"/>
                  </a:moveTo>
                  <a:lnTo>
                    <a:pt x="835398" y="1670821"/>
                  </a:lnTo>
                  <a:lnTo>
                    <a:pt x="0" y="835398"/>
                  </a:lnTo>
                  <a:lnTo>
                    <a:pt x="835398" y="0"/>
                  </a:lnTo>
                  <a:lnTo>
                    <a:pt x="6506261" y="0"/>
                  </a:lnTo>
                  <a:lnTo>
                    <a:pt x="6506261" y="1670821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4033121" y="4425192"/>
            <a:ext cx="3778885" cy="1617345"/>
          </a:xfrm>
          <a:prstGeom prst="rect">
            <a:avLst/>
          </a:prstGeom>
        </p:spPr>
        <p:txBody>
          <a:bodyPr wrap="square" lIns="0" tIns="1270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700">
                <a:solidFill>
                  <a:srgbClr val="FFFFFF"/>
                </a:solidFill>
                <a:latin typeface="Arial MT"/>
                <a:cs typeface="Arial MT"/>
              </a:rPr>
              <a:t>Por</a:t>
            </a:r>
            <a:r>
              <a:rPr dirty="0" sz="27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700">
                <a:solidFill>
                  <a:srgbClr val="FFFFFF"/>
                </a:solidFill>
                <a:latin typeface="Arial MT"/>
                <a:cs typeface="Arial MT"/>
              </a:rPr>
              <a:t>perfil</a:t>
            </a:r>
            <a:r>
              <a:rPr dirty="0" sz="27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700" spc="-10">
                <a:solidFill>
                  <a:srgbClr val="FFFFFF"/>
                </a:solidFill>
                <a:latin typeface="Arial MT"/>
                <a:cs typeface="Arial MT"/>
              </a:rPr>
              <a:t>epidemiológico</a:t>
            </a:r>
            <a:endParaRPr sz="2700">
              <a:latin typeface="Arial MT"/>
              <a:cs typeface="Arial MT"/>
            </a:endParaRPr>
          </a:p>
          <a:p>
            <a:pPr marL="240665" indent="-188595">
              <a:lnSpc>
                <a:spcPct val="100000"/>
              </a:lnSpc>
              <a:spcBef>
                <a:spcPts val="70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LC</a:t>
            </a:r>
            <a:r>
              <a:rPr dirty="0" sz="2100" spc="-10">
                <a:solidFill>
                  <a:srgbClr val="FFFFFF"/>
                </a:solidFill>
                <a:latin typeface="Arial MT"/>
                <a:cs typeface="Arial MT"/>
              </a:rPr>
              <a:t> Clínica</a:t>
            </a:r>
            <a:endParaRPr sz="2100">
              <a:latin typeface="Arial MT"/>
              <a:cs typeface="Arial MT"/>
            </a:endParaRPr>
          </a:p>
          <a:p>
            <a:pPr marL="240665" indent="-188595">
              <a:lnSpc>
                <a:spcPct val="100000"/>
              </a:lnSpc>
              <a:spcBef>
                <a:spcPts val="60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LC</a:t>
            </a:r>
            <a:r>
              <a:rPr dirty="0" sz="2100" spc="-10">
                <a:solidFill>
                  <a:srgbClr val="FFFFFF"/>
                </a:solidFill>
                <a:latin typeface="Arial MT"/>
                <a:cs typeface="Arial MT"/>
              </a:rPr>
              <a:t> Círúrgica</a:t>
            </a:r>
            <a:endParaRPr sz="2100">
              <a:latin typeface="Arial MT"/>
              <a:cs typeface="Arial MT"/>
            </a:endParaRPr>
          </a:p>
          <a:p>
            <a:pPr marL="240665" indent="-188595">
              <a:lnSpc>
                <a:spcPct val="100000"/>
              </a:lnSpc>
              <a:spcBef>
                <a:spcPts val="65"/>
              </a:spcBef>
              <a:buClr>
                <a:srgbClr val="000000"/>
              </a:buClr>
              <a:buChar char="•"/>
              <a:tabLst>
                <a:tab pos="240665" algn="l"/>
              </a:tabLst>
            </a:pP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LC</a:t>
            </a:r>
            <a:r>
              <a:rPr dirty="0" sz="2100" spc="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 MT"/>
                <a:cs typeface="Arial MT"/>
              </a:rPr>
              <a:t>Materno-infantil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046590" y="736278"/>
            <a:ext cx="6456045" cy="5739130"/>
            <a:chOff x="2046590" y="736278"/>
            <a:chExt cx="6456045" cy="5739130"/>
          </a:xfrm>
        </p:grpSpPr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9290" y="4504010"/>
              <a:ext cx="1670801" cy="1670801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2059290" y="4503990"/>
              <a:ext cx="1671320" cy="1671320"/>
            </a:xfrm>
            <a:custGeom>
              <a:avLst/>
              <a:gdLst/>
              <a:ahLst/>
              <a:cxnLst/>
              <a:rect l="l" t="t" r="r" b="b"/>
              <a:pathLst>
                <a:path w="1671320" h="1671320">
                  <a:moveTo>
                    <a:pt x="0" y="835398"/>
                  </a:moveTo>
                  <a:lnTo>
                    <a:pt x="1322" y="787993"/>
                  </a:lnTo>
                  <a:lnTo>
                    <a:pt x="5242" y="741282"/>
                  </a:lnTo>
                  <a:lnTo>
                    <a:pt x="11690" y="695334"/>
                  </a:lnTo>
                  <a:lnTo>
                    <a:pt x="20595" y="650222"/>
                  </a:lnTo>
                  <a:lnTo>
                    <a:pt x="31886" y="606015"/>
                  </a:lnTo>
                  <a:lnTo>
                    <a:pt x="45492" y="562784"/>
                  </a:lnTo>
                  <a:lnTo>
                    <a:pt x="61344" y="520599"/>
                  </a:lnTo>
                  <a:lnTo>
                    <a:pt x="79371" y="479531"/>
                  </a:lnTo>
                  <a:lnTo>
                    <a:pt x="99502" y="439651"/>
                  </a:lnTo>
                  <a:lnTo>
                    <a:pt x="121667" y="401028"/>
                  </a:lnTo>
                  <a:lnTo>
                    <a:pt x="145795" y="363734"/>
                  </a:lnTo>
                  <a:lnTo>
                    <a:pt x="171815" y="327838"/>
                  </a:lnTo>
                  <a:lnTo>
                    <a:pt x="199658" y="293412"/>
                  </a:lnTo>
                  <a:lnTo>
                    <a:pt x="229252" y="260527"/>
                  </a:lnTo>
                  <a:lnTo>
                    <a:pt x="260527" y="229251"/>
                  </a:lnTo>
                  <a:lnTo>
                    <a:pt x="293413" y="199657"/>
                  </a:lnTo>
                  <a:lnTo>
                    <a:pt x="327839" y="171815"/>
                  </a:lnTo>
                  <a:lnTo>
                    <a:pt x="363735" y="145794"/>
                  </a:lnTo>
                  <a:lnTo>
                    <a:pt x="401029" y="121667"/>
                  </a:lnTo>
                  <a:lnTo>
                    <a:pt x="439652" y="99502"/>
                  </a:lnTo>
                  <a:lnTo>
                    <a:pt x="479533" y="79371"/>
                  </a:lnTo>
                  <a:lnTo>
                    <a:pt x="520601" y="61344"/>
                  </a:lnTo>
                  <a:lnTo>
                    <a:pt x="562786" y="45492"/>
                  </a:lnTo>
                  <a:lnTo>
                    <a:pt x="606018" y="31886"/>
                  </a:lnTo>
                  <a:lnTo>
                    <a:pt x="650225" y="20595"/>
                  </a:lnTo>
                  <a:lnTo>
                    <a:pt x="695338" y="11690"/>
                  </a:lnTo>
                  <a:lnTo>
                    <a:pt x="741286" y="5242"/>
                  </a:lnTo>
                  <a:lnTo>
                    <a:pt x="787997" y="1322"/>
                  </a:lnTo>
                  <a:lnTo>
                    <a:pt x="835403" y="0"/>
                  </a:lnTo>
                  <a:lnTo>
                    <a:pt x="886348" y="1553"/>
                  </a:lnTo>
                  <a:lnTo>
                    <a:pt x="936844" y="6179"/>
                  </a:lnTo>
                  <a:lnTo>
                    <a:pt x="986763" y="13825"/>
                  </a:lnTo>
                  <a:lnTo>
                    <a:pt x="1035977" y="24436"/>
                  </a:lnTo>
                  <a:lnTo>
                    <a:pt x="1084359" y="37961"/>
                  </a:lnTo>
                  <a:lnTo>
                    <a:pt x="1131782" y="54347"/>
                  </a:lnTo>
                  <a:lnTo>
                    <a:pt x="1178116" y="73541"/>
                  </a:lnTo>
                  <a:lnTo>
                    <a:pt x="1223235" y="95489"/>
                  </a:lnTo>
                  <a:lnTo>
                    <a:pt x="1267011" y="120139"/>
                  </a:lnTo>
                  <a:lnTo>
                    <a:pt x="1309316" y="147438"/>
                  </a:lnTo>
                  <a:lnTo>
                    <a:pt x="1350022" y="177333"/>
                  </a:lnTo>
                  <a:lnTo>
                    <a:pt x="1389001" y="209771"/>
                  </a:lnTo>
                  <a:lnTo>
                    <a:pt x="1426127" y="244699"/>
                  </a:lnTo>
                  <a:lnTo>
                    <a:pt x="1461050" y="281819"/>
                  </a:lnTo>
                  <a:lnTo>
                    <a:pt x="1493483" y="320794"/>
                  </a:lnTo>
                  <a:lnTo>
                    <a:pt x="1523374" y="361496"/>
                  </a:lnTo>
                  <a:lnTo>
                    <a:pt x="1550670" y="403798"/>
                  </a:lnTo>
                  <a:lnTo>
                    <a:pt x="1575318" y="447571"/>
                  </a:lnTo>
                  <a:lnTo>
                    <a:pt x="1597264" y="492688"/>
                  </a:lnTo>
                  <a:lnTo>
                    <a:pt x="1616456" y="539021"/>
                  </a:lnTo>
                  <a:lnTo>
                    <a:pt x="1632841" y="586443"/>
                  </a:lnTo>
                  <a:lnTo>
                    <a:pt x="1646365" y="634824"/>
                  </a:lnTo>
                  <a:lnTo>
                    <a:pt x="1656976" y="684038"/>
                  </a:lnTo>
                  <a:lnTo>
                    <a:pt x="1664621" y="733957"/>
                  </a:lnTo>
                  <a:lnTo>
                    <a:pt x="1669247" y="784453"/>
                  </a:lnTo>
                  <a:lnTo>
                    <a:pt x="1670801" y="835398"/>
                  </a:lnTo>
                  <a:lnTo>
                    <a:pt x="1669479" y="882805"/>
                  </a:lnTo>
                  <a:lnTo>
                    <a:pt x="1665558" y="929519"/>
                  </a:lnTo>
                  <a:lnTo>
                    <a:pt x="1659111" y="975468"/>
                  </a:lnTo>
                  <a:lnTo>
                    <a:pt x="1650206" y="1020582"/>
                  </a:lnTo>
                  <a:lnTo>
                    <a:pt x="1638915" y="1064791"/>
                  </a:lnTo>
                  <a:lnTo>
                    <a:pt x="1625308" y="1108024"/>
                  </a:lnTo>
                  <a:lnTo>
                    <a:pt x="1609456" y="1150211"/>
                  </a:lnTo>
                  <a:lnTo>
                    <a:pt x="1591430" y="1191280"/>
                  </a:lnTo>
                  <a:lnTo>
                    <a:pt x="1571299" y="1231162"/>
                  </a:lnTo>
                  <a:lnTo>
                    <a:pt x="1549134" y="1269786"/>
                  </a:lnTo>
                  <a:lnTo>
                    <a:pt x="1525006" y="1307081"/>
                  </a:lnTo>
                  <a:lnTo>
                    <a:pt x="1498986" y="1342977"/>
                  </a:lnTo>
                  <a:lnTo>
                    <a:pt x="1471143" y="1377404"/>
                  </a:lnTo>
                  <a:lnTo>
                    <a:pt x="1441549" y="1410290"/>
                  </a:lnTo>
                  <a:lnTo>
                    <a:pt x="1410274" y="1441566"/>
                  </a:lnTo>
                  <a:lnTo>
                    <a:pt x="1377388" y="1471161"/>
                  </a:lnTo>
                  <a:lnTo>
                    <a:pt x="1342962" y="1499004"/>
                  </a:lnTo>
                  <a:lnTo>
                    <a:pt x="1307067" y="1525025"/>
                  </a:lnTo>
                  <a:lnTo>
                    <a:pt x="1269773" y="1549153"/>
                  </a:lnTo>
                  <a:lnTo>
                    <a:pt x="1231150" y="1571318"/>
                  </a:lnTo>
                  <a:lnTo>
                    <a:pt x="1191270" y="1591449"/>
                  </a:lnTo>
                  <a:lnTo>
                    <a:pt x="1150202" y="1609476"/>
                  </a:lnTo>
                  <a:lnTo>
                    <a:pt x="1108017" y="1625328"/>
                  </a:lnTo>
                  <a:lnTo>
                    <a:pt x="1064785" y="1638935"/>
                  </a:lnTo>
                  <a:lnTo>
                    <a:pt x="1020578" y="1650226"/>
                  </a:lnTo>
                  <a:lnTo>
                    <a:pt x="975466" y="1659131"/>
                  </a:lnTo>
                  <a:lnTo>
                    <a:pt x="929519" y="1665578"/>
                  </a:lnTo>
                  <a:lnTo>
                    <a:pt x="882808" y="1669499"/>
                  </a:lnTo>
                  <a:lnTo>
                    <a:pt x="835403" y="1670821"/>
                  </a:lnTo>
                  <a:lnTo>
                    <a:pt x="787997" y="1669499"/>
                  </a:lnTo>
                  <a:lnTo>
                    <a:pt x="741286" y="1665578"/>
                  </a:lnTo>
                  <a:lnTo>
                    <a:pt x="695338" y="1659131"/>
                  </a:lnTo>
                  <a:lnTo>
                    <a:pt x="650225" y="1650226"/>
                  </a:lnTo>
                  <a:lnTo>
                    <a:pt x="606018" y="1638935"/>
                  </a:lnTo>
                  <a:lnTo>
                    <a:pt x="562786" y="1625328"/>
                  </a:lnTo>
                  <a:lnTo>
                    <a:pt x="520601" y="1609476"/>
                  </a:lnTo>
                  <a:lnTo>
                    <a:pt x="479533" y="1591449"/>
                  </a:lnTo>
                  <a:lnTo>
                    <a:pt x="439652" y="1571318"/>
                  </a:lnTo>
                  <a:lnTo>
                    <a:pt x="401029" y="1549153"/>
                  </a:lnTo>
                  <a:lnTo>
                    <a:pt x="363735" y="1525025"/>
                  </a:lnTo>
                  <a:lnTo>
                    <a:pt x="327839" y="1499004"/>
                  </a:lnTo>
                  <a:lnTo>
                    <a:pt x="293413" y="1471161"/>
                  </a:lnTo>
                  <a:lnTo>
                    <a:pt x="260527" y="1441566"/>
                  </a:lnTo>
                  <a:lnTo>
                    <a:pt x="229252" y="1410290"/>
                  </a:lnTo>
                  <a:lnTo>
                    <a:pt x="199658" y="1377404"/>
                  </a:lnTo>
                  <a:lnTo>
                    <a:pt x="171815" y="1342977"/>
                  </a:lnTo>
                  <a:lnTo>
                    <a:pt x="145795" y="1307081"/>
                  </a:lnTo>
                  <a:lnTo>
                    <a:pt x="121667" y="1269786"/>
                  </a:lnTo>
                  <a:lnTo>
                    <a:pt x="99502" y="1231162"/>
                  </a:lnTo>
                  <a:lnTo>
                    <a:pt x="79371" y="1191280"/>
                  </a:lnTo>
                  <a:lnTo>
                    <a:pt x="61344" y="1150211"/>
                  </a:lnTo>
                  <a:lnTo>
                    <a:pt x="45492" y="1108024"/>
                  </a:lnTo>
                  <a:lnTo>
                    <a:pt x="31886" y="1064791"/>
                  </a:lnTo>
                  <a:lnTo>
                    <a:pt x="20595" y="1020582"/>
                  </a:lnTo>
                  <a:lnTo>
                    <a:pt x="11690" y="975468"/>
                  </a:lnTo>
                  <a:lnTo>
                    <a:pt x="5242" y="929519"/>
                  </a:lnTo>
                  <a:lnTo>
                    <a:pt x="1322" y="882805"/>
                  </a:lnTo>
                  <a:lnTo>
                    <a:pt x="0" y="835398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756319" y="748978"/>
              <a:ext cx="5734050" cy="5713730"/>
            </a:xfrm>
            <a:custGeom>
              <a:avLst/>
              <a:gdLst/>
              <a:ahLst/>
              <a:cxnLst/>
              <a:rect l="l" t="t" r="r" b="b"/>
              <a:pathLst>
                <a:path w="5734050" h="5713730">
                  <a:moveTo>
                    <a:pt x="520648" y="5713333"/>
                  </a:moveTo>
                  <a:lnTo>
                    <a:pt x="0" y="1487434"/>
                  </a:lnTo>
                  <a:lnTo>
                    <a:pt x="741073" y="538103"/>
                  </a:lnTo>
                  <a:lnTo>
                    <a:pt x="5108739" y="0"/>
                  </a:lnTo>
                  <a:lnTo>
                    <a:pt x="5733513" y="5071109"/>
                  </a:lnTo>
                  <a:lnTo>
                    <a:pt x="520648" y="5713333"/>
                  </a:lnTo>
                  <a:close/>
                </a:path>
              </a:pathLst>
            </a:custGeom>
            <a:solidFill>
              <a:srgbClr val="FDE4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756319" y="1287082"/>
              <a:ext cx="741680" cy="949325"/>
            </a:xfrm>
            <a:custGeom>
              <a:avLst/>
              <a:gdLst/>
              <a:ahLst/>
              <a:cxnLst/>
              <a:rect l="l" t="t" r="r" b="b"/>
              <a:pathLst>
                <a:path w="741679" h="949325">
                  <a:moveTo>
                    <a:pt x="0" y="949330"/>
                  </a:moveTo>
                  <a:lnTo>
                    <a:pt x="741073" y="0"/>
                  </a:lnTo>
                  <a:lnTo>
                    <a:pt x="655348" y="696986"/>
                  </a:lnTo>
                  <a:lnTo>
                    <a:pt x="0" y="949330"/>
                  </a:lnTo>
                  <a:close/>
                </a:path>
              </a:pathLst>
            </a:custGeom>
            <a:solidFill>
              <a:srgbClr val="CAB6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756319" y="748978"/>
              <a:ext cx="5734050" cy="5713730"/>
            </a:xfrm>
            <a:custGeom>
              <a:avLst/>
              <a:gdLst/>
              <a:ahLst/>
              <a:cxnLst/>
              <a:rect l="l" t="t" r="r" b="b"/>
              <a:pathLst>
                <a:path w="5734050" h="5713730">
                  <a:moveTo>
                    <a:pt x="741073" y="538103"/>
                  </a:moveTo>
                  <a:lnTo>
                    <a:pt x="655348" y="1235090"/>
                  </a:lnTo>
                  <a:lnTo>
                    <a:pt x="0" y="1487434"/>
                  </a:lnTo>
                  <a:lnTo>
                    <a:pt x="741073" y="538103"/>
                  </a:lnTo>
                  <a:lnTo>
                    <a:pt x="5108739" y="0"/>
                  </a:lnTo>
                  <a:lnTo>
                    <a:pt x="5733513" y="5071109"/>
                  </a:lnTo>
                  <a:lnTo>
                    <a:pt x="520648" y="5713333"/>
                  </a:lnTo>
                  <a:lnTo>
                    <a:pt x="0" y="1487434"/>
                  </a:lnTo>
                </a:path>
              </a:pathLst>
            </a:custGeom>
            <a:ln w="25399">
              <a:solidFill>
                <a:srgbClr val="1C2F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 rot="21180000">
            <a:off x="3159798" y="1817067"/>
            <a:ext cx="457757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>
                <a:latin typeface="Arial MT"/>
                <a:cs typeface="Arial MT"/>
              </a:rPr>
              <a:t>A</a:t>
            </a:r>
            <a:r>
              <a:rPr dirty="0" sz="2800" spc="-19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LC</a:t>
            </a:r>
            <a:r>
              <a:rPr dirty="0" sz="2800" spc="-9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foi</a:t>
            </a:r>
            <a:r>
              <a:rPr dirty="0" sz="2800" spc="-6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definida</a:t>
            </a:r>
            <a:r>
              <a:rPr dirty="0" sz="2800" spc="-7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por</a:t>
            </a:r>
            <a:r>
              <a:rPr dirty="0" sz="2800" spc="-7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perfil</a:t>
            </a:r>
            <a:r>
              <a:rPr dirty="0" sz="2800" spc="-70">
                <a:latin typeface="Arial MT"/>
                <a:cs typeface="Arial MT"/>
              </a:rPr>
              <a:t> </a:t>
            </a:r>
            <a:r>
              <a:rPr dirty="0" sz="2800" spc="-25">
                <a:latin typeface="Arial MT"/>
                <a:cs typeface="Arial MT"/>
              </a:rPr>
              <a:t>de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0" name="object 20" descr=""/>
          <p:cNvSpPr txBox="1"/>
          <p:nvPr/>
        </p:nvSpPr>
        <p:spPr>
          <a:xfrm rot="21180000">
            <a:off x="3212384" y="2237074"/>
            <a:ext cx="46339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>
                <a:latin typeface="Arial MT"/>
                <a:cs typeface="Arial MT"/>
              </a:rPr>
              <a:t>paciente,</a:t>
            </a:r>
            <a:r>
              <a:rPr dirty="0" sz="2800" spc="-9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não</a:t>
            </a:r>
            <a:r>
              <a:rPr dirty="0" sz="2800" spc="-9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por</a:t>
            </a:r>
            <a:r>
              <a:rPr dirty="0" sz="2800" spc="-9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morbidade.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1" name="object 21" descr=""/>
          <p:cNvSpPr txBox="1"/>
          <p:nvPr/>
        </p:nvSpPr>
        <p:spPr>
          <a:xfrm rot="21180000">
            <a:off x="3265536" y="2672544"/>
            <a:ext cx="4438313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>
                <a:latin typeface="Arial MT"/>
                <a:cs typeface="Arial MT"/>
              </a:rPr>
              <a:t>Assim,</a:t>
            </a:r>
            <a:r>
              <a:rPr dirty="0" sz="2800" spc="-5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não</a:t>
            </a:r>
            <a:r>
              <a:rPr dirty="0" sz="2800" spc="-5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há</a:t>
            </a:r>
            <a:r>
              <a:rPr dirty="0" sz="2800" spc="-5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LC</a:t>
            </a:r>
            <a:r>
              <a:rPr dirty="0" sz="2800" spc="-5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de</a:t>
            </a:r>
            <a:r>
              <a:rPr dirty="0" sz="2800" spc="-50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fratura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2" name="object 22" descr=""/>
          <p:cNvSpPr txBox="1"/>
          <p:nvPr/>
        </p:nvSpPr>
        <p:spPr>
          <a:xfrm rot="21180000">
            <a:off x="3317939" y="3087414"/>
            <a:ext cx="457821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>
                <a:latin typeface="Arial MT"/>
                <a:cs typeface="Arial MT"/>
              </a:rPr>
              <a:t>de</a:t>
            </a:r>
            <a:r>
              <a:rPr dirty="0" sz="2800" spc="-80">
                <a:latin typeface="Arial MT"/>
                <a:cs typeface="Arial MT"/>
              </a:rPr>
              <a:t> </a:t>
            </a:r>
            <a:r>
              <a:rPr dirty="0" sz="2800" spc="-20">
                <a:latin typeface="Arial MT"/>
                <a:cs typeface="Arial MT"/>
              </a:rPr>
              <a:t>idoso.</a:t>
            </a:r>
            <a:r>
              <a:rPr dirty="0" sz="2800" spc="-17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As</a:t>
            </a:r>
            <a:r>
              <a:rPr dirty="0" sz="2800" spc="-5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morbidades</a:t>
            </a:r>
            <a:r>
              <a:rPr dirty="0" sz="2800" spc="-55">
                <a:latin typeface="Arial MT"/>
                <a:cs typeface="Arial MT"/>
              </a:rPr>
              <a:t> </a:t>
            </a:r>
            <a:r>
              <a:rPr dirty="0" sz="2800" spc="-25">
                <a:latin typeface="Arial MT"/>
                <a:cs typeface="Arial MT"/>
              </a:rPr>
              <a:t>são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3" name="object 23" descr=""/>
          <p:cNvSpPr txBox="1"/>
          <p:nvPr/>
        </p:nvSpPr>
        <p:spPr>
          <a:xfrm rot="21180000">
            <a:off x="3371751" y="3543442"/>
            <a:ext cx="4048532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>
                <a:latin typeface="Arial MT"/>
                <a:cs typeface="Arial MT"/>
              </a:rPr>
              <a:t>abordadas</a:t>
            </a:r>
            <a:r>
              <a:rPr dirty="0" sz="2800" spc="-10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por</a:t>
            </a:r>
            <a:r>
              <a:rPr dirty="0" sz="2800" spc="-9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protocolos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4" name="object 24" descr=""/>
          <p:cNvSpPr txBox="1"/>
          <p:nvPr/>
        </p:nvSpPr>
        <p:spPr>
          <a:xfrm rot="21180000">
            <a:off x="3424741" y="4083580"/>
            <a:ext cx="21605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 spc="-10">
                <a:latin typeface="Arial MT"/>
                <a:cs typeface="Arial MT"/>
              </a:rPr>
              <a:t>institucionais.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5" name="object 25" descr=""/>
          <p:cNvSpPr txBox="1"/>
          <p:nvPr/>
        </p:nvSpPr>
        <p:spPr>
          <a:xfrm rot="21180000">
            <a:off x="3477628" y="4503352"/>
            <a:ext cx="222004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>
                <a:latin typeface="Arial MT"/>
                <a:cs typeface="Arial MT"/>
              </a:rPr>
              <a:t>Então,</a:t>
            </a:r>
            <a:r>
              <a:rPr dirty="0" sz="2800" spc="-120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temos: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6" name="object 26" descr=""/>
          <p:cNvSpPr txBox="1"/>
          <p:nvPr/>
        </p:nvSpPr>
        <p:spPr>
          <a:xfrm rot="21180000">
            <a:off x="3529290" y="4795152"/>
            <a:ext cx="4351603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>
                <a:latin typeface="Arial MT"/>
                <a:cs typeface="Arial MT"/>
              </a:rPr>
              <a:t>LC</a:t>
            </a:r>
            <a:r>
              <a:rPr dirty="0" sz="2800" spc="-8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Cirúrgica</a:t>
            </a:r>
            <a:r>
              <a:rPr dirty="0" sz="2800" spc="-85">
                <a:latin typeface="Arial MT"/>
                <a:cs typeface="Arial MT"/>
              </a:rPr>
              <a:t> </a:t>
            </a:r>
            <a:r>
              <a:rPr dirty="0" sz="2800" spc="-75">
                <a:latin typeface="Arial MT"/>
                <a:cs typeface="Arial MT"/>
              </a:rPr>
              <a:t>□Protocolo</a:t>
            </a:r>
            <a:r>
              <a:rPr dirty="0" sz="2800" spc="-85">
                <a:latin typeface="Arial MT"/>
                <a:cs typeface="Arial MT"/>
              </a:rPr>
              <a:t> </a:t>
            </a:r>
            <a:r>
              <a:rPr dirty="0" sz="2800" spc="-25">
                <a:latin typeface="Arial MT"/>
                <a:cs typeface="Arial MT"/>
              </a:rPr>
              <a:t>de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27" name="object 27" descr=""/>
          <p:cNvSpPr txBox="1"/>
          <p:nvPr/>
        </p:nvSpPr>
        <p:spPr>
          <a:xfrm rot="21180000">
            <a:off x="3573988" y="5415654"/>
            <a:ext cx="1180072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sz="2800" spc="-10">
                <a:latin typeface="Arial MT"/>
                <a:cs typeface="Arial MT"/>
              </a:rPr>
              <a:t>fratura.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8975">
              <a:lnSpc>
                <a:spcPct val="100000"/>
              </a:lnSpc>
              <a:spcBef>
                <a:spcPts val="100"/>
              </a:spcBef>
            </a:pPr>
            <a:r>
              <a:rPr dirty="0"/>
              <a:t>Times</a:t>
            </a:r>
            <a:r>
              <a:rPr dirty="0" spc="-90"/>
              <a:t> </a:t>
            </a:r>
            <a:r>
              <a:rPr dirty="0"/>
              <a:t>das</a:t>
            </a:r>
            <a:r>
              <a:rPr dirty="0" spc="-90"/>
              <a:t> </a:t>
            </a:r>
            <a:r>
              <a:rPr dirty="0"/>
              <a:t>linhas</a:t>
            </a:r>
            <a:r>
              <a:rPr dirty="0" spc="-85"/>
              <a:t> </a:t>
            </a:r>
            <a:r>
              <a:rPr dirty="0"/>
              <a:t>de</a:t>
            </a:r>
            <a:r>
              <a:rPr dirty="0" spc="-90"/>
              <a:t> </a:t>
            </a:r>
            <a:r>
              <a:rPr dirty="0" spc="-10"/>
              <a:t>cuidado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61378" y="1920841"/>
            <a:ext cx="3262629" cy="203581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409"/>
              </a:spcBef>
            </a:pPr>
            <a:r>
              <a:rPr dirty="0" sz="3200" b="1">
                <a:latin typeface="Calibri"/>
                <a:cs typeface="Calibri"/>
              </a:rPr>
              <a:t>Times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assistenciais</a:t>
            </a:r>
            <a:endParaRPr sz="32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27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LC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Clínica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LC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Cirúrgica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LC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Materno-</a:t>
            </a:r>
            <a:r>
              <a:rPr dirty="0" sz="2800" spc="-10">
                <a:latin typeface="Calibri"/>
                <a:cs typeface="Calibri"/>
              </a:rPr>
              <a:t>infantil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73812" y="1960088"/>
            <a:ext cx="258254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Calibri"/>
                <a:cs typeface="Calibri"/>
              </a:rPr>
              <a:t>Times</a:t>
            </a:r>
            <a:r>
              <a:rPr dirty="0" sz="3200" spc="-6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de</a:t>
            </a:r>
            <a:r>
              <a:rPr dirty="0" sz="3200" spc="-5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apoio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393780" y="2397780"/>
            <a:ext cx="3161030" cy="155892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7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Comunicação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Ambiência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“Liderança”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(Apoio)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77028" y="4722290"/>
            <a:ext cx="9782810" cy="1077595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dirty="0" sz="3200">
                <a:latin typeface="Arial MT"/>
                <a:cs typeface="Arial MT"/>
              </a:rPr>
              <a:t>Times</a:t>
            </a:r>
            <a:r>
              <a:rPr dirty="0" sz="3200" spc="-140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multidisciplinares</a:t>
            </a:r>
            <a:endParaRPr sz="32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</a:pPr>
            <a:r>
              <a:rPr dirty="0" sz="3200">
                <a:latin typeface="Arial MT"/>
                <a:cs typeface="Arial MT"/>
              </a:rPr>
              <a:t>Assistência</a:t>
            </a:r>
            <a:r>
              <a:rPr dirty="0" sz="3200" spc="-3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&amp;</a:t>
            </a:r>
            <a:r>
              <a:rPr dirty="0" sz="3200" spc="-204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Administração</a:t>
            </a:r>
            <a:r>
              <a:rPr dirty="0" sz="3200" spc="-3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|</a:t>
            </a:r>
            <a:r>
              <a:rPr dirty="0" sz="3200" spc="-35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Níveis</a:t>
            </a:r>
            <a:r>
              <a:rPr dirty="0" sz="3200" spc="-30">
                <a:latin typeface="Arial MT"/>
                <a:cs typeface="Arial MT"/>
              </a:rPr>
              <a:t> </a:t>
            </a:r>
            <a:r>
              <a:rPr dirty="0" sz="3200">
                <a:latin typeface="Arial MT"/>
                <a:cs typeface="Arial MT"/>
              </a:rPr>
              <a:t>de</a:t>
            </a:r>
            <a:r>
              <a:rPr dirty="0" sz="3200" spc="-30">
                <a:latin typeface="Arial MT"/>
                <a:cs typeface="Arial MT"/>
              </a:rPr>
              <a:t> </a:t>
            </a:r>
            <a:r>
              <a:rPr dirty="0" sz="3200" spc="-10">
                <a:latin typeface="Arial MT"/>
                <a:cs typeface="Arial MT"/>
              </a:rPr>
              <a:t>formação</a:t>
            </a:r>
            <a:endParaRPr sz="3200">
              <a:latin typeface="Arial MT"/>
              <a:cs typeface="Arial M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110482" y="5706806"/>
            <a:ext cx="151638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latin typeface="Arial MT"/>
                <a:cs typeface="Arial MT"/>
              </a:rPr>
              <a:t>distintos</a:t>
            </a:r>
            <a:endParaRPr sz="3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8975">
              <a:lnSpc>
                <a:spcPct val="100000"/>
              </a:lnSpc>
              <a:spcBef>
                <a:spcPts val="100"/>
              </a:spcBef>
            </a:pPr>
            <a:r>
              <a:rPr dirty="0"/>
              <a:t>Times</a:t>
            </a:r>
            <a:r>
              <a:rPr dirty="0" spc="-90"/>
              <a:t> </a:t>
            </a:r>
            <a:r>
              <a:rPr dirty="0"/>
              <a:t>das</a:t>
            </a:r>
            <a:r>
              <a:rPr dirty="0" spc="-90"/>
              <a:t> </a:t>
            </a:r>
            <a:r>
              <a:rPr dirty="0"/>
              <a:t>linhas</a:t>
            </a:r>
            <a:r>
              <a:rPr dirty="0" spc="-85"/>
              <a:t> </a:t>
            </a:r>
            <a:r>
              <a:rPr dirty="0"/>
              <a:t>de</a:t>
            </a:r>
            <a:r>
              <a:rPr dirty="0" spc="-90"/>
              <a:t> </a:t>
            </a:r>
            <a:r>
              <a:rPr dirty="0" spc="-10"/>
              <a:t>cuidado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61378" y="1920841"/>
            <a:ext cx="3262629" cy="2035810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92710">
              <a:lnSpc>
                <a:spcPct val="100000"/>
              </a:lnSpc>
              <a:spcBef>
                <a:spcPts val="409"/>
              </a:spcBef>
            </a:pPr>
            <a:r>
              <a:rPr dirty="0" sz="3200" b="1">
                <a:latin typeface="Calibri"/>
                <a:cs typeface="Calibri"/>
              </a:rPr>
              <a:t>Times</a:t>
            </a:r>
            <a:r>
              <a:rPr dirty="0" sz="3200" spc="-10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assistenciais</a:t>
            </a:r>
            <a:endParaRPr sz="32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27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LC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Clínica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LC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Cirúrgica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LC</a:t>
            </a:r>
            <a:r>
              <a:rPr dirty="0" sz="2800" spc="3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Materno-</a:t>
            </a:r>
            <a:r>
              <a:rPr dirty="0" sz="2800" spc="-10">
                <a:latin typeface="Calibri"/>
                <a:cs typeface="Calibri"/>
              </a:rPr>
              <a:t>infantil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707190" y="1648471"/>
            <a:ext cx="431165" cy="4775200"/>
            <a:chOff x="4707190" y="1648471"/>
            <a:chExt cx="431165" cy="477520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7190" y="1648471"/>
              <a:ext cx="431076" cy="477491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759890" y="1681159"/>
              <a:ext cx="325755" cy="4669790"/>
            </a:xfrm>
            <a:custGeom>
              <a:avLst/>
              <a:gdLst/>
              <a:ahLst/>
              <a:cxnLst/>
              <a:rect l="l" t="t" r="r" b="b"/>
              <a:pathLst>
                <a:path w="325754" h="4669790">
                  <a:moveTo>
                    <a:pt x="325674" y="4669528"/>
                  </a:moveTo>
                  <a:lnTo>
                    <a:pt x="250997" y="4668811"/>
                  </a:lnTo>
                  <a:lnTo>
                    <a:pt x="182446" y="4666769"/>
                  </a:lnTo>
                  <a:lnTo>
                    <a:pt x="121977" y="4663565"/>
                  </a:lnTo>
                  <a:lnTo>
                    <a:pt x="71543" y="4659361"/>
                  </a:lnTo>
                  <a:lnTo>
                    <a:pt x="33100" y="4654320"/>
                  </a:lnTo>
                  <a:lnTo>
                    <a:pt x="0" y="4642378"/>
                  </a:lnTo>
                  <a:lnTo>
                    <a:pt x="0" y="27139"/>
                  </a:lnTo>
                  <a:lnTo>
                    <a:pt x="54706" y="12083"/>
                  </a:lnTo>
                  <a:lnTo>
                    <a:pt x="95374" y="7949"/>
                  </a:lnTo>
                  <a:lnTo>
                    <a:pt x="134486" y="5168"/>
                  </a:lnTo>
                  <a:lnTo>
                    <a:pt x="177948" y="2952"/>
                  </a:lnTo>
                  <a:lnTo>
                    <a:pt x="224884" y="1332"/>
                  </a:lnTo>
                  <a:lnTo>
                    <a:pt x="274418" y="338"/>
                  </a:lnTo>
                  <a:lnTo>
                    <a:pt x="325674" y="0"/>
                  </a:lnTo>
                </a:path>
              </a:pathLst>
            </a:custGeom>
            <a:ln w="25399">
              <a:solidFill>
                <a:srgbClr val="70AC4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693964" y="2052912"/>
            <a:ext cx="4875530" cy="2585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38125" indent="-225425">
              <a:lnSpc>
                <a:spcPct val="100000"/>
              </a:lnSpc>
              <a:spcBef>
                <a:spcPts val="100"/>
              </a:spcBef>
              <a:buChar char="-"/>
              <a:tabLst>
                <a:tab pos="238125" algn="l"/>
              </a:tabLst>
            </a:pPr>
            <a:r>
              <a:rPr dirty="0" sz="2800">
                <a:latin typeface="Arial MT"/>
                <a:cs typeface="Arial MT"/>
              </a:rPr>
              <a:t>Revisão</a:t>
            </a:r>
            <a:r>
              <a:rPr dirty="0" sz="2800" spc="-9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e</a:t>
            </a:r>
            <a:r>
              <a:rPr dirty="0" sz="2800" spc="-9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definição</a:t>
            </a:r>
            <a:r>
              <a:rPr dirty="0" sz="2800" spc="-9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de</a:t>
            </a:r>
            <a:r>
              <a:rPr dirty="0" sz="2800" spc="-90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fluxos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 MT"/>
              <a:buChar char="-"/>
            </a:pPr>
            <a:endParaRPr sz="2800">
              <a:latin typeface="Arial MT"/>
              <a:cs typeface="Arial MT"/>
            </a:endParaRPr>
          </a:p>
          <a:p>
            <a:pPr marL="238125" indent="-225425">
              <a:lnSpc>
                <a:spcPct val="100000"/>
              </a:lnSpc>
              <a:buChar char="-"/>
              <a:tabLst>
                <a:tab pos="238125" algn="l"/>
              </a:tabLst>
            </a:pPr>
            <a:r>
              <a:rPr dirty="0" sz="2800">
                <a:latin typeface="Arial MT"/>
                <a:cs typeface="Arial MT"/>
              </a:rPr>
              <a:t>Elaboração</a:t>
            </a:r>
            <a:r>
              <a:rPr dirty="0" sz="2800" spc="-12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de</a:t>
            </a:r>
            <a:r>
              <a:rPr dirty="0" sz="2800" spc="-114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protocolos</a:t>
            </a:r>
            <a:endParaRPr sz="2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40"/>
              </a:spcBef>
              <a:buFont typeface="Arial MT"/>
              <a:buChar char="-"/>
            </a:pPr>
            <a:endParaRPr sz="2800">
              <a:latin typeface="Arial MT"/>
              <a:cs typeface="Arial MT"/>
            </a:endParaRPr>
          </a:p>
          <a:p>
            <a:pPr marL="237490" marR="241300" indent="-225425">
              <a:lnSpc>
                <a:spcPct val="100000"/>
              </a:lnSpc>
              <a:buChar char="-"/>
              <a:tabLst>
                <a:tab pos="238760" algn="l"/>
              </a:tabLst>
            </a:pPr>
            <a:r>
              <a:rPr dirty="0" sz="2800">
                <a:latin typeface="Arial MT"/>
                <a:cs typeface="Arial MT"/>
              </a:rPr>
              <a:t>Definição</a:t>
            </a:r>
            <a:r>
              <a:rPr dirty="0" sz="2800" spc="-12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de</a:t>
            </a:r>
            <a:r>
              <a:rPr dirty="0" sz="2800" spc="-114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indicadores</a:t>
            </a:r>
            <a:r>
              <a:rPr dirty="0" sz="2800" spc="-120">
                <a:latin typeface="Arial MT"/>
                <a:cs typeface="Arial MT"/>
              </a:rPr>
              <a:t> </a:t>
            </a:r>
            <a:r>
              <a:rPr dirty="0" sz="2800" spc="-25">
                <a:latin typeface="Arial MT"/>
                <a:cs typeface="Arial MT"/>
              </a:rPr>
              <a:t>de </a:t>
            </a:r>
            <a:r>
              <a:rPr dirty="0" sz="2800" spc="-25">
                <a:latin typeface="Arial MT"/>
                <a:cs typeface="Arial MT"/>
              </a:rPr>
              <a:t>	</a:t>
            </a:r>
            <a:r>
              <a:rPr dirty="0" sz="2800">
                <a:latin typeface="Arial MT"/>
                <a:cs typeface="Arial MT"/>
              </a:rPr>
              <a:t>processo</a:t>
            </a:r>
            <a:r>
              <a:rPr dirty="0" sz="2800" spc="-9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e</a:t>
            </a:r>
            <a:r>
              <a:rPr dirty="0" sz="2800" spc="-85">
                <a:latin typeface="Arial MT"/>
                <a:cs typeface="Arial MT"/>
              </a:rPr>
              <a:t> </a:t>
            </a:r>
            <a:r>
              <a:rPr dirty="0" sz="2800" spc="-10">
                <a:latin typeface="Arial MT"/>
                <a:cs typeface="Arial MT"/>
              </a:rPr>
              <a:t>resultado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93964" y="5039947"/>
            <a:ext cx="24453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Arial MT"/>
                <a:cs typeface="Arial MT"/>
              </a:rPr>
              <a:t>-</a:t>
            </a:r>
            <a:r>
              <a:rPr dirty="0" sz="2800" spc="10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Gestão</a:t>
            </a:r>
            <a:r>
              <a:rPr dirty="0" sz="2800" spc="-55">
                <a:latin typeface="Arial MT"/>
                <a:cs typeface="Arial MT"/>
              </a:rPr>
              <a:t> </a:t>
            </a:r>
            <a:r>
              <a:rPr dirty="0" sz="2800">
                <a:latin typeface="Arial MT"/>
                <a:cs typeface="Arial MT"/>
              </a:rPr>
              <a:t>da</a:t>
            </a:r>
            <a:r>
              <a:rPr dirty="0" sz="2800" spc="-60">
                <a:latin typeface="Arial MT"/>
                <a:cs typeface="Arial MT"/>
              </a:rPr>
              <a:t> </a:t>
            </a:r>
            <a:r>
              <a:rPr dirty="0" sz="2800" spc="-25">
                <a:latin typeface="Arial MT"/>
                <a:cs typeface="Arial MT"/>
              </a:rPr>
              <a:t>LC</a:t>
            </a:r>
            <a:endParaRPr sz="2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176" y="0"/>
              <a:ext cx="10897625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569" y="3483617"/>
              <a:ext cx="11130802" cy="13714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894043" y="3529192"/>
              <a:ext cx="10307955" cy="0"/>
            </a:xfrm>
            <a:custGeom>
              <a:avLst/>
              <a:gdLst/>
              <a:ahLst/>
              <a:cxnLst/>
              <a:rect l="l" t="t" r="r" b="b"/>
              <a:pathLst>
                <a:path w="10307955" h="0">
                  <a:moveTo>
                    <a:pt x="0" y="0"/>
                  </a:moveTo>
                  <a:lnTo>
                    <a:pt x="10307859" y="0"/>
                  </a:lnTo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34691" y="3434793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259351" y="188799"/>
                  </a:moveTo>
                  <a:lnTo>
                    <a:pt x="0" y="94399"/>
                  </a:lnTo>
                  <a:lnTo>
                    <a:pt x="259351" y="0"/>
                  </a:lnTo>
                  <a:lnTo>
                    <a:pt x="259351" y="188799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34691" y="3434793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259351" y="0"/>
                  </a:moveTo>
                  <a:lnTo>
                    <a:pt x="0" y="94399"/>
                  </a:lnTo>
                  <a:lnTo>
                    <a:pt x="259351" y="188799"/>
                  </a:lnTo>
                  <a:lnTo>
                    <a:pt x="259351" y="0"/>
                  </a:lnTo>
                  <a:close/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201902" y="3434793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0" y="188799"/>
                  </a:moveTo>
                  <a:lnTo>
                    <a:pt x="0" y="0"/>
                  </a:lnTo>
                  <a:lnTo>
                    <a:pt x="259349" y="94399"/>
                  </a:lnTo>
                  <a:lnTo>
                    <a:pt x="0" y="188799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201902" y="3434793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0" y="188799"/>
                  </a:moveTo>
                  <a:lnTo>
                    <a:pt x="259349" y="94399"/>
                  </a:lnTo>
                  <a:lnTo>
                    <a:pt x="0" y="0"/>
                  </a:lnTo>
                  <a:lnTo>
                    <a:pt x="0" y="188799"/>
                  </a:lnTo>
                  <a:close/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006" y="4112016"/>
              <a:ext cx="11130802" cy="137149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904480" y="4157591"/>
              <a:ext cx="10307955" cy="0"/>
            </a:xfrm>
            <a:custGeom>
              <a:avLst/>
              <a:gdLst/>
              <a:ahLst/>
              <a:cxnLst/>
              <a:rect l="l" t="t" r="r" b="b"/>
              <a:pathLst>
                <a:path w="10307955" h="0">
                  <a:moveTo>
                    <a:pt x="0" y="0"/>
                  </a:moveTo>
                  <a:lnTo>
                    <a:pt x="10307846" y="0"/>
                  </a:lnTo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5128" y="4063191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259351" y="188799"/>
                  </a:moveTo>
                  <a:lnTo>
                    <a:pt x="0" y="94399"/>
                  </a:lnTo>
                  <a:lnTo>
                    <a:pt x="259351" y="0"/>
                  </a:lnTo>
                  <a:lnTo>
                    <a:pt x="259351" y="188799"/>
                  </a:lnTo>
                  <a:close/>
                </a:path>
              </a:pathLst>
            </a:custGeom>
            <a:solidFill>
              <a:srgbClr val="2F5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45128" y="4063191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259351" y="0"/>
                  </a:moveTo>
                  <a:lnTo>
                    <a:pt x="0" y="94399"/>
                  </a:lnTo>
                  <a:lnTo>
                    <a:pt x="259351" y="188799"/>
                  </a:lnTo>
                  <a:lnTo>
                    <a:pt x="259351" y="0"/>
                  </a:lnTo>
                  <a:close/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212327" y="4063191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0" y="188799"/>
                  </a:moveTo>
                  <a:lnTo>
                    <a:pt x="0" y="0"/>
                  </a:lnTo>
                  <a:lnTo>
                    <a:pt x="259349" y="94399"/>
                  </a:lnTo>
                  <a:lnTo>
                    <a:pt x="0" y="188799"/>
                  </a:lnTo>
                  <a:close/>
                </a:path>
              </a:pathLst>
            </a:custGeom>
            <a:solidFill>
              <a:srgbClr val="2F5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212327" y="4063191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0" y="188799"/>
                  </a:moveTo>
                  <a:lnTo>
                    <a:pt x="259349" y="94399"/>
                  </a:lnTo>
                  <a:lnTo>
                    <a:pt x="0" y="0"/>
                  </a:lnTo>
                  <a:lnTo>
                    <a:pt x="0" y="188799"/>
                  </a:lnTo>
                  <a:close/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006" y="4777990"/>
              <a:ext cx="11130802" cy="137149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904480" y="4823565"/>
              <a:ext cx="10307955" cy="0"/>
            </a:xfrm>
            <a:custGeom>
              <a:avLst/>
              <a:gdLst/>
              <a:ahLst/>
              <a:cxnLst/>
              <a:rect l="l" t="t" r="r" b="b"/>
              <a:pathLst>
                <a:path w="10307955" h="0">
                  <a:moveTo>
                    <a:pt x="0" y="0"/>
                  </a:moveTo>
                  <a:lnTo>
                    <a:pt x="10307846" y="0"/>
                  </a:lnTo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45128" y="4729165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259351" y="188774"/>
                  </a:moveTo>
                  <a:lnTo>
                    <a:pt x="0" y="94399"/>
                  </a:lnTo>
                  <a:lnTo>
                    <a:pt x="259351" y="0"/>
                  </a:lnTo>
                  <a:lnTo>
                    <a:pt x="259351" y="1887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45128" y="4729165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259351" y="0"/>
                  </a:moveTo>
                  <a:lnTo>
                    <a:pt x="0" y="94399"/>
                  </a:lnTo>
                  <a:lnTo>
                    <a:pt x="259351" y="188774"/>
                  </a:lnTo>
                  <a:lnTo>
                    <a:pt x="259351" y="0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1212327" y="4729165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0" y="188774"/>
                  </a:moveTo>
                  <a:lnTo>
                    <a:pt x="0" y="0"/>
                  </a:lnTo>
                  <a:lnTo>
                    <a:pt x="259349" y="94399"/>
                  </a:lnTo>
                  <a:lnTo>
                    <a:pt x="0" y="18877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11212327" y="4729165"/>
              <a:ext cx="259715" cy="189230"/>
            </a:xfrm>
            <a:custGeom>
              <a:avLst/>
              <a:gdLst/>
              <a:ahLst/>
              <a:cxnLst/>
              <a:rect l="l" t="t" r="r" b="b"/>
              <a:pathLst>
                <a:path w="259715" h="189229">
                  <a:moveTo>
                    <a:pt x="0" y="188774"/>
                  </a:moveTo>
                  <a:lnTo>
                    <a:pt x="259349" y="94399"/>
                  </a:lnTo>
                  <a:lnTo>
                    <a:pt x="0" y="0"/>
                  </a:lnTo>
                  <a:lnTo>
                    <a:pt x="0" y="188774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Conflitos</a:t>
            </a:r>
            <a:r>
              <a:rPr dirty="0" spc="-95"/>
              <a:t> </a:t>
            </a:r>
            <a:r>
              <a:rPr dirty="0"/>
              <a:t>de</a:t>
            </a:r>
            <a:r>
              <a:rPr dirty="0" spc="-90"/>
              <a:t> </a:t>
            </a:r>
            <a:r>
              <a:rPr dirty="0" spc="-10"/>
              <a:t>interesse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790" y="1770302"/>
            <a:ext cx="9627870" cy="2621280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35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35">
                <a:latin typeface="Calibri"/>
                <a:cs typeface="Calibri"/>
              </a:rPr>
              <a:t>Prof.</a:t>
            </a:r>
            <a:r>
              <a:rPr dirty="0" sz="2800" spc="-125">
                <a:latin typeface="Calibri"/>
                <a:cs typeface="Calibri"/>
              </a:rPr>
              <a:t> </a:t>
            </a:r>
            <a:r>
              <a:rPr dirty="0" sz="2800" spc="-80">
                <a:latin typeface="Calibri"/>
                <a:cs typeface="Calibri"/>
              </a:rPr>
              <a:t>Dr. </a:t>
            </a:r>
            <a:r>
              <a:rPr dirty="0" sz="2800">
                <a:latin typeface="Calibri"/>
                <a:cs typeface="Calibri"/>
              </a:rPr>
              <a:t>Maurício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45">
                <a:latin typeface="Calibri"/>
                <a:cs typeface="Calibri"/>
              </a:rPr>
              <a:t>W.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Perroud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Jr.</a:t>
            </a:r>
            <a:endParaRPr sz="28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20">
                <a:latin typeface="Calibri"/>
                <a:cs typeface="Calibri"/>
              </a:rPr>
              <a:t>Superintendente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Hospital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Estadual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Sumaré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Unicamp</a:t>
            </a:r>
            <a:endParaRPr sz="2400">
              <a:latin typeface="Calibri"/>
              <a:cs typeface="Calibri"/>
            </a:endParaRPr>
          </a:p>
          <a:p>
            <a:pPr lvl="1" marL="778510" marR="5080" indent="-309245">
              <a:lnSpc>
                <a:spcPts val="2590"/>
              </a:lnSpc>
              <a:spcBef>
                <a:spcPts val="540"/>
              </a:spcBef>
              <a:buSzPct val="75000"/>
              <a:buFont typeface="Arial MT"/>
              <a:buChar char="•"/>
              <a:tabLst>
                <a:tab pos="778510" algn="l"/>
              </a:tabLst>
            </a:pPr>
            <a:r>
              <a:rPr dirty="0" sz="2400">
                <a:latin typeface="Calibri"/>
                <a:cs typeface="Calibri"/>
              </a:rPr>
              <a:t>Docente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Disciplina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Pneumologia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–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Faculdade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Ciências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Médicas Unicamp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714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Sem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conflitos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para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esta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apresentação.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176" y="0"/>
              <a:ext cx="10897625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11994" y="2271720"/>
              <a:ext cx="137149" cy="405466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680569" y="2660219"/>
              <a:ext cx="0" cy="3232150"/>
            </a:xfrm>
            <a:custGeom>
              <a:avLst/>
              <a:gdLst/>
              <a:ahLst/>
              <a:cxnLst/>
              <a:rect l="l" t="t" r="r" b="b"/>
              <a:pathLst>
                <a:path w="0" h="3232150">
                  <a:moveTo>
                    <a:pt x="0" y="3231693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586169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94399" y="259349"/>
                  </a:moveTo>
                  <a:lnTo>
                    <a:pt x="0" y="0"/>
                  </a:lnTo>
                  <a:lnTo>
                    <a:pt x="188799" y="0"/>
                  </a:lnTo>
                  <a:lnTo>
                    <a:pt x="94399" y="259349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586169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0" y="0"/>
                  </a:moveTo>
                  <a:lnTo>
                    <a:pt x="94399" y="259349"/>
                  </a:lnTo>
                  <a:lnTo>
                    <a:pt x="188799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586169" y="2400857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188799" y="259361"/>
                  </a:moveTo>
                  <a:lnTo>
                    <a:pt x="0" y="259361"/>
                  </a:lnTo>
                  <a:lnTo>
                    <a:pt x="94399" y="0"/>
                  </a:lnTo>
                  <a:lnTo>
                    <a:pt x="188799" y="259361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586169" y="2400857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30" h="259714">
                  <a:moveTo>
                    <a:pt x="188799" y="259361"/>
                  </a:moveTo>
                  <a:lnTo>
                    <a:pt x="94399" y="0"/>
                  </a:lnTo>
                  <a:lnTo>
                    <a:pt x="0" y="259361"/>
                  </a:lnTo>
                  <a:lnTo>
                    <a:pt x="188799" y="259361"/>
                  </a:lnTo>
                  <a:close/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8340" y="2277470"/>
              <a:ext cx="137149" cy="4048916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4736915" y="2665944"/>
              <a:ext cx="0" cy="3226435"/>
            </a:xfrm>
            <a:custGeom>
              <a:avLst/>
              <a:gdLst/>
              <a:ahLst/>
              <a:cxnLst/>
              <a:rect l="l" t="t" r="r" b="b"/>
              <a:pathLst>
                <a:path w="0" h="3226435">
                  <a:moveTo>
                    <a:pt x="0" y="3225968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642515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94399" y="259349"/>
                  </a:moveTo>
                  <a:lnTo>
                    <a:pt x="0" y="0"/>
                  </a:lnTo>
                  <a:lnTo>
                    <a:pt x="188799" y="0"/>
                  </a:lnTo>
                  <a:lnTo>
                    <a:pt x="94399" y="259349"/>
                  </a:lnTo>
                  <a:close/>
                </a:path>
              </a:pathLst>
            </a:custGeom>
            <a:solidFill>
              <a:srgbClr val="2F5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642515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0" y="0"/>
                  </a:moveTo>
                  <a:lnTo>
                    <a:pt x="94399" y="259349"/>
                  </a:lnTo>
                  <a:lnTo>
                    <a:pt x="188799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642515" y="2406600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99" y="259344"/>
                  </a:moveTo>
                  <a:lnTo>
                    <a:pt x="0" y="259344"/>
                  </a:lnTo>
                  <a:lnTo>
                    <a:pt x="94399" y="0"/>
                  </a:lnTo>
                  <a:lnTo>
                    <a:pt x="188799" y="259344"/>
                  </a:lnTo>
                  <a:close/>
                </a:path>
              </a:pathLst>
            </a:custGeom>
            <a:solidFill>
              <a:srgbClr val="2F5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642515" y="2406600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99" y="259344"/>
                  </a:moveTo>
                  <a:lnTo>
                    <a:pt x="94399" y="0"/>
                  </a:lnTo>
                  <a:lnTo>
                    <a:pt x="0" y="259344"/>
                  </a:lnTo>
                  <a:lnTo>
                    <a:pt x="188799" y="259344"/>
                  </a:lnTo>
                  <a:close/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49567" y="2271720"/>
              <a:ext cx="137149" cy="4054666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3718142" y="2660219"/>
              <a:ext cx="0" cy="3232150"/>
            </a:xfrm>
            <a:custGeom>
              <a:avLst/>
              <a:gdLst/>
              <a:ahLst/>
              <a:cxnLst/>
              <a:rect l="l" t="t" r="r" b="b"/>
              <a:pathLst>
                <a:path w="0" h="3232150">
                  <a:moveTo>
                    <a:pt x="0" y="3231693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623742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94399" y="259349"/>
                  </a:moveTo>
                  <a:lnTo>
                    <a:pt x="0" y="0"/>
                  </a:lnTo>
                  <a:lnTo>
                    <a:pt x="188799" y="0"/>
                  </a:lnTo>
                  <a:lnTo>
                    <a:pt x="94399" y="2593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623742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0" y="0"/>
                  </a:moveTo>
                  <a:lnTo>
                    <a:pt x="94399" y="259349"/>
                  </a:lnTo>
                  <a:lnTo>
                    <a:pt x="188799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3623742" y="2400857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99" y="259361"/>
                  </a:moveTo>
                  <a:lnTo>
                    <a:pt x="0" y="259361"/>
                  </a:lnTo>
                  <a:lnTo>
                    <a:pt x="94399" y="0"/>
                  </a:lnTo>
                  <a:lnTo>
                    <a:pt x="188799" y="2593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623742" y="2400857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99" y="259361"/>
                  </a:moveTo>
                  <a:lnTo>
                    <a:pt x="94399" y="0"/>
                  </a:lnTo>
                  <a:lnTo>
                    <a:pt x="0" y="259361"/>
                  </a:lnTo>
                  <a:lnTo>
                    <a:pt x="188799" y="259361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77085" y="2271720"/>
              <a:ext cx="137149" cy="4054666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7445660" y="2660219"/>
              <a:ext cx="0" cy="3232150"/>
            </a:xfrm>
            <a:custGeom>
              <a:avLst/>
              <a:gdLst/>
              <a:ahLst/>
              <a:cxnLst/>
              <a:rect l="l" t="t" r="r" b="b"/>
              <a:pathLst>
                <a:path w="0" h="3232150">
                  <a:moveTo>
                    <a:pt x="0" y="3231693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351259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94399" y="259349"/>
                  </a:moveTo>
                  <a:lnTo>
                    <a:pt x="0" y="0"/>
                  </a:lnTo>
                  <a:lnTo>
                    <a:pt x="188799" y="0"/>
                  </a:lnTo>
                  <a:lnTo>
                    <a:pt x="94399" y="259349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351259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0" y="0"/>
                  </a:moveTo>
                  <a:lnTo>
                    <a:pt x="94399" y="259349"/>
                  </a:lnTo>
                  <a:lnTo>
                    <a:pt x="188799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351259" y="2400857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99" y="259361"/>
                  </a:moveTo>
                  <a:lnTo>
                    <a:pt x="0" y="259361"/>
                  </a:lnTo>
                  <a:lnTo>
                    <a:pt x="94399" y="0"/>
                  </a:lnTo>
                  <a:lnTo>
                    <a:pt x="188799" y="259361"/>
                  </a:lnTo>
                  <a:close/>
                </a:path>
              </a:pathLst>
            </a:custGeom>
            <a:solidFill>
              <a:srgbClr val="ED7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351259" y="2400857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99" y="259361"/>
                  </a:moveTo>
                  <a:lnTo>
                    <a:pt x="94399" y="0"/>
                  </a:lnTo>
                  <a:lnTo>
                    <a:pt x="0" y="259361"/>
                  </a:lnTo>
                  <a:lnTo>
                    <a:pt x="188799" y="259361"/>
                  </a:lnTo>
                  <a:close/>
                </a:path>
              </a:pathLst>
            </a:custGeom>
            <a:ln w="57149">
              <a:solidFill>
                <a:srgbClr val="ED7C31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433431" y="2277470"/>
              <a:ext cx="137149" cy="4048916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9502006" y="2665944"/>
              <a:ext cx="0" cy="3226435"/>
            </a:xfrm>
            <a:custGeom>
              <a:avLst/>
              <a:gdLst/>
              <a:ahLst/>
              <a:cxnLst/>
              <a:rect l="l" t="t" r="r" b="b"/>
              <a:pathLst>
                <a:path w="0" h="3226435">
                  <a:moveTo>
                    <a:pt x="0" y="3225968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9407631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94374" y="259349"/>
                  </a:moveTo>
                  <a:lnTo>
                    <a:pt x="0" y="0"/>
                  </a:lnTo>
                  <a:lnTo>
                    <a:pt x="188774" y="0"/>
                  </a:lnTo>
                  <a:lnTo>
                    <a:pt x="94374" y="259349"/>
                  </a:lnTo>
                  <a:close/>
                </a:path>
              </a:pathLst>
            </a:custGeom>
            <a:solidFill>
              <a:srgbClr val="2F5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9407631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0" y="0"/>
                  </a:moveTo>
                  <a:lnTo>
                    <a:pt x="94374" y="259349"/>
                  </a:lnTo>
                  <a:lnTo>
                    <a:pt x="188774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9407631" y="2406600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74" y="259344"/>
                  </a:moveTo>
                  <a:lnTo>
                    <a:pt x="0" y="259344"/>
                  </a:lnTo>
                  <a:lnTo>
                    <a:pt x="94374" y="0"/>
                  </a:lnTo>
                  <a:lnTo>
                    <a:pt x="188774" y="259344"/>
                  </a:lnTo>
                  <a:close/>
                </a:path>
              </a:pathLst>
            </a:custGeom>
            <a:solidFill>
              <a:srgbClr val="2F5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407631" y="2406600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74" y="259344"/>
                  </a:moveTo>
                  <a:lnTo>
                    <a:pt x="94374" y="0"/>
                  </a:lnTo>
                  <a:lnTo>
                    <a:pt x="0" y="259344"/>
                  </a:lnTo>
                  <a:lnTo>
                    <a:pt x="188774" y="259344"/>
                  </a:lnTo>
                  <a:close/>
                </a:path>
              </a:pathLst>
            </a:custGeom>
            <a:ln w="57149">
              <a:solidFill>
                <a:srgbClr val="2F5495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14658" y="2271720"/>
              <a:ext cx="137149" cy="4054666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483232" y="2660219"/>
              <a:ext cx="0" cy="3232150"/>
            </a:xfrm>
            <a:custGeom>
              <a:avLst/>
              <a:gdLst/>
              <a:ahLst/>
              <a:cxnLst/>
              <a:rect l="l" t="t" r="r" b="b"/>
              <a:pathLst>
                <a:path w="0" h="3232150">
                  <a:moveTo>
                    <a:pt x="0" y="3231693"/>
                  </a:moveTo>
                  <a:lnTo>
                    <a:pt x="0" y="0"/>
                  </a:lnTo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8388832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94399" y="259349"/>
                  </a:moveTo>
                  <a:lnTo>
                    <a:pt x="0" y="0"/>
                  </a:lnTo>
                  <a:lnTo>
                    <a:pt x="188799" y="0"/>
                  </a:lnTo>
                  <a:lnTo>
                    <a:pt x="94399" y="2593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8388832" y="5891913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0" y="0"/>
                  </a:moveTo>
                  <a:lnTo>
                    <a:pt x="94399" y="259349"/>
                  </a:lnTo>
                  <a:lnTo>
                    <a:pt x="188799" y="0"/>
                  </a:lnTo>
                  <a:lnTo>
                    <a:pt x="0" y="0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8388832" y="2400857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99" y="259361"/>
                  </a:moveTo>
                  <a:lnTo>
                    <a:pt x="0" y="259361"/>
                  </a:lnTo>
                  <a:lnTo>
                    <a:pt x="94399" y="0"/>
                  </a:lnTo>
                  <a:lnTo>
                    <a:pt x="188799" y="259361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388832" y="2400857"/>
              <a:ext cx="189230" cy="259715"/>
            </a:xfrm>
            <a:custGeom>
              <a:avLst/>
              <a:gdLst/>
              <a:ahLst/>
              <a:cxnLst/>
              <a:rect l="l" t="t" r="r" b="b"/>
              <a:pathLst>
                <a:path w="189229" h="259714">
                  <a:moveTo>
                    <a:pt x="188799" y="259361"/>
                  </a:moveTo>
                  <a:lnTo>
                    <a:pt x="94399" y="0"/>
                  </a:lnTo>
                  <a:lnTo>
                    <a:pt x="0" y="259361"/>
                  </a:lnTo>
                  <a:lnTo>
                    <a:pt x="188799" y="259361"/>
                  </a:lnTo>
                  <a:close/>
                </a:path>
              </a:pathLst>
            </a:custGeom>
            <a:ln w="5714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9174" y="1770302"/>
            <a:ext cx="8194040" cy="3862704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603250" indent="-590550">
              <a:lnSpc>
                <a:spcPct val="100000"/>
              </a:lnSpc>
              <a:spcBef>
                <a:spcPts val="355"/>
              </a:spcBef>
              <a:buSzPct val="64285"/>
              <a:buFont typeface="Arial MT"/>
              <a:buAutoNum type="arabicPeriod"/>
              <a:tabLst>
                <a:tab pos="603250" algn="l"/>
              </a:tabLst>
            </a:pPr>
            <a:r>
              <a:rPr dirty="0" sz="2800">
                <a:latin typeface="Calibri"/>
                <a:cs typeface="Calibri"/>
              </a:rPr>
              <a:t>Os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times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25">
                <a:latin typeface="Calibri"/>
                <a:cs typeface="Calibri"/>
              </a:rPr>
              <a:t> LC:</a:t>
            </a:r>
            <a:endParaRPr sz="2800">
              <a:latin typeface="Calibri"/>
              <a:cs typeface="Calibri"/>
            </a:endParaRPr>
          </a:p>
          <a:p>
            <a:pPr lvl="1" marL="889000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889000" algn="l"/>
              </a:tabLst>
            </a:pPr>
            <a:r>
              <a:rPr dirty="0" sz="2400" spc="-10">
                <a:latin typeface="Calibri"/>
                <a:cs typeface="Calibri"/>
              </a:rPr>
              <a:t>Adquiriram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visão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sistêmica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hospital</a:t>
            </a:r>
            <a:endParaRPr sz="2400">
              <a:latin typeface="Calibri"/>
              <a:cs typeface="Calibri"/>
            </a:endParaRPr>
          </a:p>
          <a:p>
            <a:pPr lvl="1" marL="889000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889000" algn="l"/>
              </a:tabLst>
            </a:pPr>
            <a:r>
              <a:rPr dirty="0" sz="2400" spc="-10">
                <a:latin typeface="Calibri"/>
                <a:cs typeface="Calibri"/>
              </a:rPr>
              <a:t>Passaram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gerir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rotinas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LC</a:t>
            </a:r>
            <a:endParaRPr sz="2400">
              <a:latin typeface="Calibri"/>
              <a:cs typeface="Calibri"/>
            </a:endParaRPr>
          </a:p>
          <a:p>
            <a:pPr lvl="1" marL="889000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889000" algn="l"/>
              </a:tabLst>
            </a:pPr>
            <a:r>
              <a:rPr dirty="0" sz="2400" spc="-10">
                <a:latin typeface="Calibri"/>
                <a:cs typeface="Calibri"/>
              </a:rPr>
              <a:t>Ganharam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autonomia</a:t>
            </a:r>
            <a:endParaRPr sz="2400">
              <a:latin typeface="Calibri"/>
              <a:cs typeface="Calibri"/>
            </a:endParaRPr>
          </a:p>
          <a:p>
            <a:pPr lvl="1" marL="889000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889000" algn="l"/>
              </a:tabLst>
            </a:pPr>
            <a:r>
              <a:rPr dirty="0" sz="2400" spc="-50">
                <a:latin typeface="Calibri"/>
                <a:cs typeface="Calibri"/>
              </a:rPr>
              <a:t>Tornaram-</a:t>
            </a:r>
            <a:r>
              <a:rPr dirty="0" sz="2400">
                <a:latin typeface="Calibri"/>
                <a:cs typeface="Calibri"/>
              </a:rPr>
              <a:t>se</a:t>
            </a:r>
            <a:r>
              <a:rPr dirty="0" sz="2400" spc="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multiplicadores</a:t>
            </a:r>
            <a:endParaRPr sz="240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spcBef>
                <a:spcPts val="655"/>
              </a:spcBef>
              <a:buSzPct val="64285"/>
              <a:buFont typeface="Arial MT"/>
              <a:buAutoNum type="arabicPeriod"/>
              <a:tabLst>
                <a:tab pos="603250" algn="l"/>
              </a:tabLst>
            </a:pP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hierarquia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‘achatou’</a:t>
            </a:r>
            <a:endParaRPr sz="2800">
              <a:latin typeface="Calibri"/>
              <a:cs typeface="Calibri"/>
            </a:endParaRPr>
          </a:p>
          <a:p>
            <a:pPr lvl="1" marL="889000" indent="-308610">
              <a:lnSpc>
                <a:spcPct val="100000"/>
              </a:lnSpc>
              <a:spcBef>
                <a:spcPts val="220"/>
              </a:spcBef>
              <a:buSzPct val="75000"/>
              <a:buFont typeface="Arial MT"/>
              <a:buChar char="•"/>
              <a:tabLst>
                <a:tab pos="889000" algn="l"/>
              </a:tabLst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identificação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resolução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problemas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ficou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mais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rápida</a:t>
            </a:r>
            <a:endParaRPr sz="2400">
              <a:latin typeface="Calibri"/>
              <a:cs typeface="Calibri"/>
            </a:endParaRPr>
          </a:p>
          <a:p>
            <a:pPr lvl="1" marL="889000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889000" algn="l"/>
              </a:tabLst>
            </a:pPr>
            <a:r>
              <a:rPr dirty="0" sz="2400" spc="-20">
                <a:latin typeface="Calibri"/>
                <a:cs typeface="Calibri"/>
              </a:rPr>
              <a:t>Reconhecimento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&amp;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Autoestima</a:t>
            </a:r>
            <a:endParaRPr sz="240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AutoNum type="arabicPeriod"/>
              <a:tabLst>
                <a:tab pos="603250" algn="l"/>
              </a:tabLst>
            </a:pP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Planejamento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Estratégico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passou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feito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por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LC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3" y="637456"/>
            <a:ext cx="26238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Calibri"/>
                <a:cs typeface="Calibri"/>
              </a:rPr>
              <a:t>HES</a:t>
            </a:r>
            <a:r>
              <a:rPr dirty="0" spc="-10"/>
              <a:t>ultado?</a:t>
            </a:r>
          </a:p>
        </p:txBody>
      </p:sp>
      <p:grpSp>
        <p:nvGrpSpPr>
          <p:cNvPr id="4" name="object 4" descr=""/>
          <p:cNvGrpSpPr/>
          <p:nvPr/>
        </p:nvGrpSpPr>
        <p:grpSpPr>
          <a:xfrm>
            <a:off x="137610" y="1501259"/>
            <a:ext cx="8829675" cy="3015615"/>
            <a:chOff x="137610" y="1501259"/>
            <a:chExt cx="8829675" cy="301561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21135" y="1501259"/>
              <a:ext cx="1217097" cy="121711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86684" y="3041218"/>
              <a:ext cx="1080367" cy="1080347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311" y="3041218"/>
              <a:ext cx="1080367" cy="1080347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50310" y="3227018"/>
              <a:ext cx="777240" cy="1277620"/>
            </a:xfrm>
            <a:custGeom>
              <a:avLst/>
              <a:gdLst/>
              <a:ahLst/>
              <a:cxnLst/>
              <a:rect l="l" t="t" r="r" b="b"/>
              <a:pathLst>
                <a:path w="777240" h="1277620">
                  <a:moveTo>
                    <a:pt x="582460" y="1277097"/>
                  </a:moveTo>
                  <a:lnTo>
                    <a:pt x="582460" y="1180022"/>
                  </a:lnTo>
                  <a:lnTo>
                    <a:pt x="543362" y="1165358"/>
                  </a:lnTo>
                  <a:lnTo>
                    <a:pt x="505228" y="1148203"/>
                  </a:lnTo>
                  <a:lnTo>
                    <a:pt x="468103" y="1128637"/>
                  </a:lnTo>
                  <a:lnTo>
                    <a:pt x="432036" y="1106738"/>
                  </a:lnTo>
                  <a:lnTo>
                    <a:pt x="397071" y="1082585"/>
                  </a:lnTo>
                  <a:lnTo>
                    <a:pt x="363256" y="1056258"/>
                  </a:lnTo>
                  <a:lnTo>
                    <a:pt x="330637" y="1027833"/>
                  </a:lnTo>
                  <a:lnTo>
                    <a:pt x="299261" y="997391"/>
                  </a:lnTo>
                  <a:lnTo>
                    <a:pt x="269173" y="965010"/>
                  </a:lnTo>
                  <a:lnTo>
                    <a:pt x="240422" y="930768"/>
                  </a:lnTo>
                  <a:lnTo>
                    <a:pt x="213052" y="894746"/>
                  </a:lnTo>
                  <a:lnTo>
                    <a:pt x="187112" y="857020"/>
                  </a:lnTo>
                  <a:lnTo>
                    <a:pt x="162646" y="817670"/>
                  </a:lnTo>
                  <a:lnTo>
                    <a:pt x="139702" y="776774"/>
                  </a:lnTo>
                  <a:lnTo>
                    <a:pt x="118327" y="734412"/>
                  </a:lnTo>
                  <a:lnTo>
                    <a:pt x="98566" y="690663"/>
                  </a:lnTo>
                  <a:lnTo>
                    <a:pt x="80466" y="645604"/>
                  </a:lnTo>
                  <a:lnTo>
                    <a:pt x="64074" y="599314"/>
                  </a:lnTo>
                  <a:lnTo>
                    <a:pt x="49437" y="551873"/>
                  </a:lnTo>
                  <a:lnTo>
                    <a:pt x="36600" y="503359"/>
                  </a:lnTo>
                  <a:lnTo>
                    <a:pt x="25610" y="453850"/>
                  </a:lnTo>
                  <a:lnTo>
                    <a:pt x="16514" y="403426"/>
                  </a:lnTo>
                  <a:lnTo>
                    <a:pt x="9359" y="352165"/>
                  </a:lnTo>
                  <a:lnTo>
                    <a:pt x="4190" y="300146"/>
                  </a:lnTo>
                  <a:lnTo>
                    <a:pt x="1055" y="247448"/>
                  </a:lnTo>
                  <a:lnTo>
                    <a:pt x="0" y="194149"/>
                  </a:lnTo>
                  <a:lnTo>
                    <a:pt x="0" y="0"/>
                  </a:lnTo>
                  <a:lnTo>
                    <a:pt x="1055" y="53298"/>
                  </a:lnTo>
                  <a:lnTo>
                    <a:pt x="4190" y="105997"/>
                  </a:lnTo>
                  <a:lnTo>
                    <a:pt x="9359" y="158016"/>
                  </a:lnTo>
                  <a:lnTo>
                    <a:pt x="16514" y="209276"/>
                  </a:lnTo>
                  <a:lnTo>
                    <a:pt x="25610" y="259701"/>
                  </a:lnTo>
                  <a:lnTo>
                    <a:pt x="36600" y="309209"/>
                  </a:lnTo>
                  <a:lnTo>
                    <a:pt x="49437" y="357723"/>
                  </a:lnTo>
                  <a:lnTo>
                    <a:pt x="64074" y="405164"/>
                  </a:lnTo>
                  <a:lnTo>
                    <a:pt x="80466" y="451454"/>
                  </a:lnTo>
                  <a:lnTo>
                    <a:pt x="98566" y="496513"/>
                  </a:lnTo>
                  <a:lnTo>
                    <a:pt x="118327" y="540263"/>
                  </a:lnTo>
                  <a:lnTo>
                    <a:pt x="139702" y="582625"/>
                  </a:lnTo>
                  <a:lnTo>
                    <a:pt x="162646" y="623520"/>
                  </a:lnTo>
                  <a:lnTo>
                    <a:pt x="187112" y="662870"/>
                  </a:lnTo>
                  <a:lnTo>
                    <a:pt x="213052" y="700596"/>
                  </a:lnTo>
                  <a:lnTo>
                    <a:pt x="240422" y="736619"/>
                  </a:lnTo>
                  <a:lnTo>
                    <a:pt x="269173" y="770860"/>
                  </a:lnTo>
                  <a:lnTo>
                    <a:pt x="299261" y="803241"/>
                  </a:lnTo>
                  <a:lnTo>
                    <a:pt x="330637" y="833684"/>
                  </a:lnTo>
                  <a:lnTo>
                    <a:pt x="363256" y="862108"/>
                  </a:lnTo>
                  <a:lnTo>
                    <a:pt x="397071" y="888436"/>
                  </a:lnTo>
                  <a:lnTo>
                    <a:pt x="432036" y="912589"/>
                  </a:lnTo>
                  <a:lnTo>
                    <a:pt x="468103" y="934487"/>
                  </a:lnTo>
                  <a:lnTo>
                    <a:pt x="505228" y="954053"/>
                  </a:lnTo>
                  <a:lnTo>
                    <a:pt x="543362" y="971208"/>
                  </a:lnTo>
                  <a:lnTo>
                    <a:pt x="582460" y="985873"/>
                  </a:lnTo>
                  <a:lnTo>
                    <a:pt x="665680" y="985873"/>
                  </a:lnTo>
                  <a:lnTo>
                    <a:pt x="776612" y="1115272"/>
                  </a:lnTo>
                  <a:lnTo>
                    <a:pt x="582460" y="1277097"/>
                  </a:lnTo>
                  <a:close/>
                </a:path>
                <a:path w="777240" h="1277620">
                  <a:moveTo>
                    <a:pt x="665680" y="985873"/>
                  </a:moveTo>
                  <a:lnTo>
                    <a:pt x="582460" y="985873"/>
                  </a:lnTo>
                  <a:lnTo>
                    <a:pt x="582460" y="888798"/>
                  </a:lnTo>
                  <a:lnTo>
                    <a:pt x="665680" y="985873"/>
                  </a:lnTo>
                  <a:close/>
                </a:path>
              </a:pathLst>
            </a:custGeom>
            <a:solidFill>
              <a:srgbClr val="4472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50343" y="2208805"/>
              <a:ext cx="776605" cy="1115695"/>
            </a:xfrm>
            <a:custGeom>
              <a:avLst/>
              <a:gdLst/>
              <a:ahLst/>
              <a:cxnLst/>
              <a:rect l="l" t="t" r="r" b="b"/>
              <a:pathLst>
                <a:path w="776605" h="1115695">
                  <a:moveTo>
                    <a:pt x="3505" y="1115287"/>
                  </a:moveTo>
                  <a:lnTo>
                    <a:pt x="676" y="1061770"/>
                  </a:lnTo>
                  <a:lnTo>
                    <a:pt x="0" y="1008394"/>
                  </a:lnTo>
                  <a:lnTo>
                    <a:pt x="1448" y="955264"/>
                  </a:lnTo>
                  <a:lnTo>
                    <a:pt x="4995" y="902480"/>
                  </a:lnTo>
                  <a:lnTo>
                    <a:pt x="10615" y="850146"/>
                  </a:lnTo>
                  <a:lnTo>
                    <a:pt x="18283" y="798363"/>
                  </a:lnTo>
                  <a:lnTo>
                    <a:pt x="27972" y="747235"/>
                  </a:lnTo>
                  <a:lnTo>
                    <a:pt x="39657" y="696863"/>
                  </a:lnTo>
                  <a:lnTo>
                    <a:pt x="53311" y="647350"/>
                  </a:lnTo>
                  <a:lnTo>
                    <a:pt x="68908" y="598799"/>
                  </a:lnTo>
                  <a:lnTo>
                    <a:pt x="86423" y="551311"/>
                  </a:lnTo>
                  <a:lnTo>
                    <a:pt x="105829" y="504990"/>
                  </a:lnTo>
                  <a:lnTo>
                    <a:pt x="127101" y="459937"/>
                  </a:lnTo>
                  <a:lnTo>
                    <a:pt x="150212" y="416255"/>
                  </a:lnTo>
                  <a:lnTo>
                    <a:pt x="175138" y="374047"/>
                  </a:lnTo>
                  <a:lnTo>
                    <a:pt x="201850" y="333414"/>
                  </a:lnTo>
                  <a:lnTo>
                    <a:pt x="234313" y="289318"/>
                  </a:lnTo>
                  <a:lnTo>
                    <a:pt x="268547" y="248083"/>
                  </a:lnTo>
                  <a:lnTo>
                    <a:pt x="304438" y="209771"/>
                  </a:lnTo>
                  <a:lnTo>
                    <a:pt x="341876" y="174450"/>
                  </a:lnTo>
                  <a:lnTo>
                    <a:pt x="380747" y="142183"/>
                  </a:lnTo>
                  <a:lnTo>
                    <a:pt x="420940" y="113037"/>
                  </a:lnTo>
                  <a:lnTo>
                    <a:pt x="462341" y="87076"/>
                  </a:lnTo>
                  <a:lnTo>
                    <a:pt x="504840" y="64364"/>
                  </a:lnTo>
                  <a:lnTo>
                    <a:pt x="548323" y="44969"/>
                  </a:lnTo>
                  <a:lnTo>
                    <a:pt x="592679" y="28953"/>
                  </a:lnTo>
                  <a:lnTo>
                    <a:pt x="637795" y="16384"/>
                  </a:lnTo>
                  <a:lnTo>
                    <a:pt x="683558" y="7325"/>
                  </a:lnTo>
                  <a:lnTo>
                    <a:pt x="729857" y="1842"/>
                  </a:lnTo>
                  <a:lnTo>
                    <a:pt x="776579" y="0"/>
                  </a:lnTo>
                  <a:lnTo>
                    <a:pt x="776579" y="194154"/>
                  </a:lnTo>
                  <a:lnTo>
                    <a:pt x="733959" y="195668"/>
                  </a:lnTo>
                  <a:lnTo>
                    <a:pt x="691903" y="200158"/>
                  </a:lnTo>
                  <a:lnTo>
                    <a:pt x="650475" y="207549"/>
                  </a:lnTo>
                  <a:lnTo>
                    <a:pt x="609739" y="217767"/>
                  </a:lnTo>
                  <a:lnTo>
                    <a:pt x="569756" y="230736"/>
                  </a:lnTo>
                  <a:lnTo>
                    <a:pt x="530591" y="246381"/>
                  </a:lnTo>
                  <a:lnTo>
                    <a:pt x="492306" y="264626"/>
                  </a:lnTo>
                  <a:lnTo>
                    <a:pt x="454964" y="285396"/>
                  </a:lnTo>
                  <a:lnTo>
                    <a:pt x="418629" y="308617"/>
                  </a:lnTo>
                  <a:lnTo>
                    <a:pt x="383365" y="334213"/>
                  </a:lnTo>
                  <a:lnTo>
                    <a:pt x="349232" y="362108"/>
                  </a:lnTo>
                  <a:lnTo>
                    <a:pt x="316297" y="392228"/>
                  </a:lnTo>
                  <a:lnTo>
                    <a:pt x="284620" y="424497"/>
                  </a:lnTo>
                  <a:lnTo>
                    <a:pt x="254265" y="458840"/>
                  </a:lnTo>
                  <a:lnTo>
                    <a:pt x="225296" y="495182"/>
                  </a:lnTo>
                  <a:lnTo>
                    <a:pt x="197776" y="533447"/>
                  </a:lnTo>
                  <a:lnTo>
                    <a:pt x="171768" y="573561"/>
                  </a:lnTo>
                  <a:lnTo>
                    <a:pt x="147334" y="615447"/>
                  </a:lnTo>
                  <a:lnTo>
                    <a:pt x="124538" y="659032"/>
                  </a:lnTo>
                  <a:lnTo>
                    <a:pt x="103444" y="704239"/>
                  </a:lnTo>
                  <a:lnTo>
                    <a:pt x="84113" y="750994"/>
                  </a:lnTo>
                  <a:lnTo>
                    <a:pt x="66610" y="799221"/>
                  </a:lnTo>
                  <a:lnTo>
                    <a:pt x="50998" y="848845"/>
                  </a:lnTo>
                  <a:lnTo>
                    <a:pt x="37340" y="899791"/>
                  </a:lnTo>
                  <a:lnTo>
                    <a:pt x="25698" y="951983"/>
                  </a:lnTo>
                  <a:lnTo>
                    <a:pt x="16136" y="1005347"/>
                  </a:lnTo>
                  <a:lnTo>
                    <a:pt x="8717" y="1059807"/>
                  </a:lnTo>
                  <a:lnTo>
                    <a:pt x="3505" y="1115287"/>
                  </a:lnTo>
                  <a:close/>
                </a:path>
              </a:pathLst>
            </a:custGeom>
            <a:solidFill>
              <a:srgbClr val="365B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150310" y="2208805"/>
              <a:ext cx="777240" cy="2295525"/>
            </a:xfrm>
            <a:custGeom>
              <a:avLst/>
              <a:gdLst/>
              <a:ahLst/>
              <a:cxnLst/>
              <a:rect l="l" t="t" r="r" b="b"/>
              <a:pathLst>
                <a:path w="777240" h="2295525">
                  <a:moveTo>
                    <a:pt x="0" y="1018212"/>
                  </a:moveTo>
                  <a:lnTo>
                    <a:pt x="1055" y="1071511"/>
                  </a:lnTo>
                  <a:lnTo>
                    <a:pt x="4190" y="1124210"/>
                  </a:lnTo>
                  <a:lnTo>
                    <a:pt x="9359" y="1176229"/>
                  </a:lnTo>
                  <a:lnTo>
                    <a:pt x="16514" y="1227489"/>
                  </a:lnTo>
                  <a:lnTo>
                    <a:pt x="25610" y="1277913"/>
                  </a:lnTo>
                  <a:lnTo>
                    <a:pt x="36600" y="1327422"/>
                  </a:lnTo>
                  <a:lnTo>
                    <a:pt x="49437" y="1375936"/>
                  </a:lnTo>
                  <a:lnTo>
                    <a:pt x="64074" y="1423377"/>
                  </a:lnTo>
                  <a:lnTo>
                    <a:pt x="80466" y="1469667"/>
                  </a:lnTo>
                  <a:lnTo>
                    <a:pt x="98566" y="1514726"/>
                  </a:lnTo>
                  <a:lnTo>
                    <a:pt x="118327" y="1558476"/>
                  </a:lnTo>
                  <a:lnTo>
                    <a:pt x="139702" y="1600838"/>
                  </a:lnTo>
                  <a:lnTo>
                    <a:pt x="162646" y="1641733"/>
                  </a:lnTo>
                  <a:lnTo>
                    <a:pt x="187112" y="1681083"/>
                  </a:lnTo>
                  <a:lnTo>
                    <a:pt x="213052" y="1718809"/>
                  </a:lnTo>
                  <a:lnTo>
                    <a:pt x="240422" y="1754832"/>
                  </a:lnTo>
                  <a:lnTo>
                    <a:pt x="269173" y="1789073"/>
                  </a:lnTo>
                  <a:lnTo>
                    <a:pt x="299261" y="1821454"/>
                  </a:lnTo>
                  <a:lnTo>
                    <a:pt x="330637" y="1851896"/>
                  </a:lnTo>
                  <a:lnTo>
                    <a:pt x="363256" y="1880321"/>
                  </a:lnTo>
                  <a:lnTo>
                    <a:pt x="397071" y="1906649"/>
                  </a:lnTo>
                  <a:lnTo>
                    <a:pt x="432036" y="1930801"/>
                  </a:lnTo>
                  <a:lnTo>
                    <a:pt x="468103" y="1952700"/>
                  </a:lnTo>
                  <a:lnTo>
                    <a:pt x="505228" y="1972266"/>
                  </a:lnTo>
                  <a:lnTo>
                    <a:pt x="543362" y="1989421"/>
                  </a:lnTo>
                  <a:lnTo>
                    <a:pt x="582460" y="2004085"/>
                  </a:lnTo>
                  <a:lnTo>
                    <a:pt x="582460" y="1907011"/>
                  </a:lnTo>
                  <a:lnTo>
                    <a:pt x="776612" y="2133485"/>
                  </a:lnTo>
                  <a:lnTo>
                    <a:pt x="582460" y="2295310"/>
                  </a:lnTo>
                  <a:lnTo>
                    <a:pt x="582460" y="2198235"/>
                  </a:lnTo>
                  <a:lnTo>
                    <a:pt x="543362" y="2183571"/>
                  </a:lnTo>
                  <a:lnTo>
                    <a:pt x="505228" y="2166416"/>
                  </a:lnTo>
                  <a:lnTo>
                    <a:pt x="468103" y="2146850"/>
                  </a:lnTo>
                  <a:lnTo>
                    <a:pt x="432036" y="2124951"/>
                  </a:lnTo>
                  <a:lnTo>
                    <a:pt x="397071" y="2100798"/>
                  </a:lnTo>
                  <a:lnTo>
                    <a:pt x="363256" y="2074470"/>
                  </a:lnTo>
                  <a:lnTo>
                    <a:pt x="330637" y="2046046"/>
                  </a:lnTo>
                  <a:lnTo>
                    <a:pt x="299261" y="2015604"/>
                  </a:lnTo>
                  <a:lnTo>
                    <a:pt x="269173" y="1983223"/>
                  </a:lnTo>
                  <a:lnTo>
                    <a:pt x="240422" y="1948981"/>
                  </a:lnTo>
                  <a:lnTo>
                    <a:pt x="213052" y="1912958"/>
                  </a:lnTo>
                  <a:lnTo>
                    <a:pt x="187112" y="1875233"/>
                  </a:lnTo>
                  <a:lnTo>
                    <a:pt x="162646" y="1835883"/>
                  </a:lnTo>
                  <a:lnTo>
                    <a:pt x="139702" y="1794987"/>
                  </a:lnTo>
                  <a:lnTo>
                    <a:pt x="118327" y="1752625"/>
                  </a:lnTo>
                  <a:lnTo>
                    <a:pt x="98566" y="1708876"/>
                  </a:lnTo>
                  <a:lnTo>
                    <a:pt x="80466" y="1663817"/>
                  </a:lnTo>
                  <a:lnTo>
                    <a:pt x="64074" y="1617527"/>
                  </a:lnTo>
                  <a:lnTo>
                    <a:pt x="49437" y="1570086"/>
                  </a:lnTo>
                  <a:lnTo>
                    <a:pt x="36600" y="1521572"/>
                  </a:lnTo>
                  <a:lnTo>
                    <a:pt x="25610" y="1472063"/>
                  </a:lnTo>
                  <a:lnTo>
                    <a:pt x="16514" y="1421639"/>
                  </a:lnTo>
                  <a:lnTo>
                    <a:pt x="9359" y="1370378"/>
                  </a:lnTo>
                  <a:lnTo>
                    <a:pt x="4190" y="1318359"/>
                  </a:lnTo>
                  <a:lnTo>
                    <a:pt x="1055" y="1265661"/>
                  </a:lnTo>
                  <a:lnTo>
                    <a:pt x="0" y="1212362"/>
                  </a:lnTo>
                  <a:lnTo>
                    <a:pt x="0" y="1018212"/>
                  </a:lnTo>
                  <a:lnTo>
                    <a:pt x="1076" y="964136"/>
                  </a:lnTo>
                  <a:lnTo>
                    <a:pt x="4270" y="910794"/>
                  </a:lnTo>
                  <a:lnTo>
                    <a:pt x="9527" y="858258"/>
                  </a:lnTo>
                  <a:lnTo>
                    <a:pt x="16794" y="806598"/>
                  </a:lnTo>
                  <a:lnTo>
                    <a:pt x="26017" y="755885"/>
                  </a:lnTo>
                  <a:lnTo>
                    <a:pt x="37143" y="706188"/>
                  </a:lnTo>
                  <a:lnTo>
                    <a:pt x="50118" y="657578"/>
                  </a:lnTo>
                  <a:lnTo>
                    <a:pt x="64887" y="610125"/>
                  </a:lnTo>
                  <a:lnTo>
                    <a:pt x="81399" y="563900"/>
                  </a:lnTo>
                  <a:lnTo>
                    <a:pt x="99598" y="518973"/>
                  </a:lnTo>
                  <a:lnTo>
                    <a:pt x="119431" y="475415"/>
                  </a:lnTo>
                  <a:lnTo>
                    <a:pt x="140845" y="433296"/>
                  </a:lnTo>
                  <a:lnTo>
                    <a:pt x="163785" y="392686"/>
                  </a:lnTo>
                  <a:lnTo>
                    <a:pt x="188199" y="353655"/>
                  </a:lnTo>
                  <a:lnTo>
                    <a:pt x="214032" y="316275"/>
                  </a:lnTo>
                  <a:lnTo>
                    <a:pt x="241231" y="280614"/>
                  </a:lnTo>
                  <a:lnTo>
                    <a:pt x="269742" y="246745"/>
                  </a:lnTo>
                  <a:lnTo>
                    <a:pt x="299511" y="214736"/>
                  </a:lnTo>
                  <a:lnTo>
                    <a:pt x="330485" y="184659"/>
                  </a:lnTo>
                  <a:lnTo>
                    <a:pt x="362611" y="156584"/>
                  </a:lnTo>
                  <a:lnTo>
                    <a:pt x="395833" y="130581"/>
                  </a:lnTo>
                  <a:lnTo>
                    <a:pt x="430100" y="106721"/>
                  </a:lnTo>
                  <a:lnTo>
                    <a:pt x="465357" y="85073"/>
                  </a:lnTo>
                  <a:lnTo>
                    <a:pt x="501550" y="65708"/>
                  </a:lnTo>
                  <a:lnTo>
                    <a:pt x="538625" y="48698"/>
                  </a:lnTo>
                  <a:lnTo>
                    <a:pt x="576530" y="34111"/>
                  </a:lnTo>
                  <a:lnTo>
                    <a:pt x="615210" y="22018"/>
                  </a:lnTo>
                  <a:lnTo>
                    <a:pt x="654612" y="12491"/>
                  </a:lnTo>
                  <a:lnTo>
                    <a:pt x="694682" y="5598"/>
                  </a:lnTo>
                  <a:lnTo>
                    <a:pt x="735367" y="1411"/>
                  </a:lnTo>
                  <a:lnTo>
                    <a:pt x="776612" y="0"/>
                  </a:lnTo>
                  <a:lnTo>
                    <a:pt x="776612" y="194154"/>
                  </a:lnTo>
                  <a:lnTo>
                    <a:pt x="733992" y="195668"/>
                  </a:lnTo>
                  <a:lnTo>
                    <a:pt x="691936" y="200158"/>
                  </a:lnTo>
                  <a:lnTo>
                    <a:pt x="650508" y="207549"/>
                  </a:lnTo>
                  <a:lnTo>
                    <a:pt x="609771" y="217767"/>
                  </a:lnTo>
                  <a:lnTo>
                    <a:pt x="569789" y="230736"/>
                  </a:lnTo>
                  <a:lnTo>
                    <a:pt x="530623" y="246381"/>
                  </a:lnTo>
                  <a:lnTo>
                    <a:pt x="492338" y="264626"/>
                  </a:lnTo>
                  <a:lnTo>
                    <a:pt x="454997" y="285396"/>
                  </a:lnTo>
                  <a:lnTo>
                    <a:pt x="418662" y="308617"/>
                  </a:lnTo>
                  <a:lnTo>
                    <a:pt x="383397" y="334213"/>
                  </a:lnTo>
                  <a:lnTo>
                    <a:pt x="349265" y="362108"/>
                  </a:lnTo>
                  <a:lnTo>
                    <a:pt x="316329" y="392228"/>
                  </a:lnTo>
                  <a:lnTo>
                    <a:pt x="284652" y="424497"/>
                  </a:lnTo>
                  <a:lnTo>
                    <a:pt x="254298" y="458840"/>
                  </a:lnTo>
                  <a:lnTo>
                    <a:pt x="225329" y="495182"/>
                  </a:lnTo>
                  <a:lnTo>
                    <a:pt x="197809" y="533447"/>
                  </a:lnTo>
                  <a:lnTo>
                    <a:pt x="171800" y="573561"/>
                  </a:lnTo>
                  <a:lnTo>
                    <a:pt x="147367" y="615447"/>
                  </a:lnTo>
                  <a:lnTo>
                    <a:pt x="124571" y="659032"/>
                  </a:lnTo>
                  <a:lnTo>
                    <a:pt x="103476" y="704239"/>
                  </a:lnTo>
                  <a:lnTo>
                    <a:pt x="84146" y="750994"/>
                  </a:lnTo>
                  <a:lnTo>
                    <a:pt x="66643" y="799221"/>
                  </a:lnTo>
                  <a:lnTo>
                    <a:pt x="51031" y="848845"/>
                  </a:lnTo>
                  <a:lnTo>
                    <a:pt x="37372" y="899791"/>
                  </a:lnTo>
                  <a:lnTo>
                    <a:pt x="25730" y="951983"/>
                  </a:lnTo>
                  <a:lnTo>
                    <a:pt x="16169" y="1005347"/>
                  </a:lnTo>
                  <a:lnTo>
                    <a:pt x="8750" y="1059807"/>
                  </a:lnTo>
                  <a:lnTo>
                    <a:pt x="3537" y="1115287"/>
                  </a:lnTo>
                </a:path>
              </a:pathLst>
            </a:custGeom>
            <a:ln w="25399">
              <a:solidFill>
                <a:srgbClr val="1C2F5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3" y="637456"/>
            <a:ext cx="26238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 b="1">
                <a:latin typeface="Calibri"/>
                <a:cs typeface="Calibri"/>
              </a:rPr>
              <a:t>HES</a:t>
            </a:r>
            <a:r>
              <a:rPr dirty="0" spc="-10"/>
              <a:t>ultado?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949174" y="1770302"/>
            <a:ext cx="10297795" cy="361759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603250" indent="-590550">
              <a:lnSpc>
                <a:spcPct val="100000"/>
              </a:lnSpc>
              <a:spcBef>
                <a:spcPts val="355"/>
              </a:spcBef>
              <a:buSzPct val="64285"/>
              <a:buFont typeface="Arial MT"/>
              <a:buAutoNum type="arabicPeriod" startAt="4"/>
              <a:tabLst>
                <a:tab pos="603250" algn="l"/>
              </a:tabLst>
            </a:pPr>
            <a:r>
              <a:rPr dirty="0" sz="2800">
                <a:latin typeface="Calibri"/>
                <a:cs typeface="Calibri"/>
              </a:rPr>
              <a:t>Os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times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3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LC</a:t>
            </a:r>
            <a:r>
              <a:rPr dirty="0" sz="2800" spc="-2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desapareceram...!</a:t>
            </a:r>
            <a:endParaRPr sz="2800">
              <a:latin typeface="Calibri"/>
              <a:cs typeface="Calibri"/>
            </a:endParaRPr>
          </a:p>
          <a:p>
            <a:pPr lvl="1" marL="889000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889000" algn="l"/>
              </a:tabLst>
            </a:pP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rotinas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foram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absorvidas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pelos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setores</a:t>
            </a:r>
            <a:endParaRPr sz="2400">
              <a:latin typeface="Calibri"/>
              <a:cs typeface="Calibri"/>
            </a:endParaRPr>
          </a:p>
          <a:p>
            <a:pPr lvl="1" marL="889000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889000" algn="l"/>
              </a:tabLst>
            </a:pPr>
            <a:r>
              <a:rPr dirty="0" sz="2400">
                <a:latin typeface="Calibri"/>
                <a:cs typeface="Calibri"/>
              </a:rPr>
              <a:t>Quadros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alinhamento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por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LC</a:t>
            </a:r>
            <a:endParaRPr sz="24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700"/>
              </a:spcBef>
              <a:buFont typeface="Arial MT"/>
              <a:buChar char="•"/>
            </a:pPr>
            <a:endParaRPr sz="2400">
              <a:latin typeface="Calibri"/>
              <a:cs typeface="Calibri"/>
            </a:endParaRPr>
          </a:p>
          <a:p>
            <a:pPr marL="546100" marR="5080" indent="342900">
              <a:lnSpc>
                <a:spcPts val="2590"/>
              </a:lnSpc>
            </a:pPr>
            <a:r>
              <a:rPr dirty="0" sz="2400">
                <a:latin typeface="Calibri"/>
                <a:cs typeface="Calibri"/>
              </a:rPr>
              <a:t>Cada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setor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“se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vê”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quadros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desenvolve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as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atividades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relacionadas </a:t>
            </a:r>
            <a:r>
              <a:rPr dirty="0" sz="2400">
                <a:latin typeface="Calibri"/>
                <a:cs typeface="Calibri"/>
              </a:rPr>
              <a:t>(e.g.,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planejamento,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execução,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avaliação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indicadores,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etc)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sob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orientação</a:t>
            </a:r>
            <a:r>
              <a:rPr dirty="0" sz="2400" spc="2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da </a:t>
            </a:r>
            <a:r>
              <a:rPr dirty="0" sz="2400">
                <a:latin typeface="Calibri"/>
                <a:cs typeface="Calibri"/>
              </a:rPr>
              <a:t>Comissão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Qualidade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2400">
              <a:latin typeface="Calibri"/>
              <a:cs typeface="Calibri"/>
            </a:endParaRPr>
          </a:p>
          <a:p>
            <a:pPr marL="603250" indent="-590550">
              <a:lnSpc>
                <a:spcPct val="100000"/>
              </a:lnSpc>
              <a:buSzPct val="64285"/>
              <a:buFont typeface="Arial MT"/>
              <a:buAutoNum type="arabicPeriod" startAt="5"/>
              <a:tabLst>
                <a:tab pos="603250" algn="l"/>
              </a:tabLst>
            </a:pPr>
            <a:r>
              <a:rPr dirty="0" sz="2800">
                <a:latin typeface="Calibri"/>
                <a:cs typeface="Calibri"/>
              </a:rPr>
              <a:t>Time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Comunicação...o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único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que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mantém.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872" y="2762117"/>
            <a:ext cx="7973695" cy="2202815"/>
          </a:xfrm>
          <a:prstGeom prst="rect"/>
        </p:spPr>
        <p:txBody>
          <a:bodyPr wrap="square" lIns="0" tIns="116205" rIns="0" bIns="0" rtlCol="0" vert="horz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dirty="0" sz="6000"/>
              <a:t>E</a:t>
            </a:r>
            <a:r>
              <a:rPr dirty="0" sz="6000" spc="-85"/>
              <a:t> </a:t>
            </a:r>
            <a:r>
              <a:rPr dirty="0" sz="6000"/>
              <a:t>qual</a:t>
            </a:r>
            <a:r>
              <a:rPr dirty="0" sz="6000" spc="-80"/>
              <a:t> </a:t>
            </a:r>
            <a:r>
              <a:rPr dirty="0" sz="6000"/>
              <a:t>é</a:t>
            </a:r>
            <a:r>
              <a:rPr dirty="0" sz="6000" spc="-80"/>
              <a:t> </a:t>
            </a:r>
            <a:r>
              <a:rPr dirty="0" sz="6000"/>
              <a:t>o</a:t>
            </a:r>
            <a:r>
              <a:rPr dirty="0" sz="6000" spc="-80"/>
              <a:t> </a:t>
            </a:r>
            <a:r>
              <a:rPr dirty="0" sz="6000"/>
              <a:t>resultado</a:t>
            </a:r>
            <a:r>
              <a:rPr dirty="0" sz="6000" spc="-80"/>
              <a:t> </a:t>
            </a:r>
            <a:r>
              <a:rPr dirty="0" sz="6000" spc="-10"/>
              <a:t>desta jornada?</a:t>
            </a:r>
            <a:endParaRPr sz="6000"/>
          </a:p>
          <a:p>
            <a:pPr marL="240665">
              <a:lnSpc>
                <a:spcPct val="100000"/>
              </a:lnSpc>
              <a:spcBef>
                <a:spcPts val="484"/>
              </a:spcBef>
            </a:pPr>
            <a:r>
              <a:rPr dirty="0" sz="2400">
                <a:solidFill>
                  <a:srgbClr val="878787"/>
                </a:solidFill>
              </a:rPr>
              <a:t>O</a:t>
            </a:r>
            <a:r>
              <a:rPr dirty="0" sz="2400" spc="-30">
                <a:solidFill>
                  <a:srgbClr val="878787"/>
                </a:solidFill>
              </a:rPr>
              <a:t> </a:t>
            </a:r>
            <a:r>
              <a:rPr dirty="0" sz="2400" spc="-20">
                <a:solidFill>
                  <a:srgbClr val="878787"/>
                </a:solidFill>
              </a:rPr>
              <a:t>verdadeiro</a:t>
            </a:r>
            <a:r>
              <a:rPr dirty="0" sz="2400" spc="-30">
                <a:solidFill>
                  <a:srgbClr val="878787"/>
                </a:solidFill>
              </a:rPr>
              <a:t> </a:t>
            </a:r>
            <a:r>
              <a:rPr dirty="0" sz="2400" spc="-10">
                <a:solidFill>
                  <a:srgbClr val="878787"/>
                </a:solidFill>
              </a:rPr>
              <a:t>resultado</a:t>
            </a:r>
            <a:r>
              <a:rPr dirty="0" sz="2400" spc="-30">
                <a:solidFill>
                  <a:srgbClr val="878787"/>
                </a:solidFill>
              </a:rPr>
              <a:t> </a:t>
            </a:r>
            <a:r>
              <a:rPr dirty="0" sz="2400">
                <a:solidFill>
                  <a:srgbClr val="878787"/>
                </a:solidFill>
              </a:rPr>
              <a:t>do</a:t>
            </a:r>
            <a:r>
              <a:rPr dirty="0" sz="2400" spc="-25">
                <a:solidFill>
                  <a:srgbClr val="878787"/>
                </a:solidFill>
              </a:rPr>
              <a:t> </a:t>
            </a:r>
            <a:r>
              <a:rPr dirty="0" sz="2400" spc="-10">
                <a:solidFill>
                  <a:srgbClr val="878787"/>
                </a:solidFill>
              </a:rPr>
              <a:t>‘Case’</a:t>
            </a:r>
            <a:endParaRPr sz="24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 spc="-25"/>
              <a:t>HES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790" y="1718335"/>
            <a:ext cx="6121400" cy="2070100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7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Hospital</a:t>
            </a:r>
            <a:r>
              <a:rPr dirty="0" sz="2800" spc="-1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público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Admissão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por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processo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seletivo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público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Contratos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pela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fundação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484">
                <a:latin typeface="Times New Roman"/>
                <a:cs typeface="Times New Roman"/>
              </a:rPr>
              <a:t>□</a:t>
            </a:r>
            <a:r>
              <a:rPr dirty="0" sz="2800" spc="-125">
                <a:latin typeface="Times New Roman"/>
                <a:cs typeface="Times New Roman"/>
              </a:rPr>
              <a:t> </a:t>
            </a:r>
            <a:r>
              <a:rPr dirty="0" sz="2800" spc="-25">
                <a:latin typeface="Calibri"/>
                <a:cs typeface="Calibri"/>
              </a:rPr>
              <a:t>CLT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Não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paga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melhores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salários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região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231659" y="4894029"/>
            <a:ext cx="3841750" cy="695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20">
                <a:latin typeface="Arial MT"/>
                <a:cs typeface="Arial MT"/>
              </a:rPr>
              <a:t>Apesar,</a:t>
            </a:r>
            <a:r>
              <a:rPr dirty="0" sz="4400" spc="-254">
                <a:latin typeface="Arial MT"/>
                <a:cs typeface="Arial MT"/>
              </a:rPr>
              <a:t> </a:t>
            </a:r>
            <a:r>
              <a:rPr dirty="0" sz="4400" spc="-10">
                <a:latin typeface="Arial MT"/>
                <a:cs typeface="Arial MT"/>
              </a:rPr>
              <a:t>disso...</a:t>
            </a:r>
            <a:endParaRPr sz="4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Recursos</a:t>
            </a:r>
            <a:r>
              <a:rPr dirty="0" spc="-170"/>
              <a:t> </a:t>
            </a:r>
            <a:r>
              <a:rPr dirty="0" spc="-10"/>
              <a:t>humanos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790" y="1770302"/>
            <a:ext cx="8366125" cy="413829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35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Panorama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Geral:</a:t>
            </a:r>
            <a:endParaRPr sz="28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40">
                <a:latin typeface="Calibri"/>
                <a:cs typeface="Calibri"/>
              </a:rPr>
              <a:t>Tempo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médio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vínculo: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9,5</a:t>
            </a:r>
            <a:r>
              <a:rPr dirty="0" sz="2400" spc="-3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anos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Mediana: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9,1</a:t>
            </a:r>
            <a:r>
              <a:rPr dirty="0" sz="2400" spc="-7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anos</a:t>
            </a:r>
            <a:endParaRPr sz="24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5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Principais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Profissões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(tempo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médio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vínculo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anos)</a:t>
            </a:r>
            <a:endParaRPr sz="28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2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Fisioterapia: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12,45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Higiene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Limpeza: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10,55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Manutenção: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10,37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Lavanderia: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10,36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Medicina: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10,32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Enfermagem: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9,27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Recursos</a:t>
            </a:r>
            <a:r>
              <a:rPr dirty="0" spc="-170"/>
              <a:t> </a:t>
            </a:r>
            <a:r>
              <a:rPr dirty="0" spc="-10"/>
              <a:t>humanos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790" y="1770302"/>
            <a:ext cx="8323580" cy="2449195"/>
          </a:xfrm>
          <a:prstGeom prst="rect">
            <a:avLst/>
          </a:prstGeom>
        </p:spPr>
        <p:txBody>
          <a:bodyPr wrap="square" lIns="0" tIns="45085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35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Funções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Maior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50">
                <a:latin typeface="Calibri"/>
                <a:cs typeface="Calibri"/>
              </a:rPr>
              <a:t>Tempo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Vínculo</a:t>
            </a:r>
            <a:r>
              <a:rPr dirty="0" sz="2800" spc="-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(média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-4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anos)</a:t>
            </a:r>
            <a:endParaRPr sz="28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Supervisor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Enfermagem: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16,01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Ortopedista: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14,05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Intensivista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adulto: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14,00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 spc="-10">
                <a:latin typeface="Calibri"/>
                <a:cs typeface="Calibri"/>
              </a:rPr>
              <a:t>Fisioterapia:</a:t>
            </a:r>
            <a:r>
              <a:rPr dirty="0" sz="2400" spc="-3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12,45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Cirurgia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Geral: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11,75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443471"/>
            <a:ext cx="12192000" cy="41452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38688" y="231647"/>
            <a:ext cx="701040" cy="475487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18288" y="6438900"/>
            <a:ext cx="12174220" cy="0"/>
          </a:xfrm>
          <a:custGeom>
            <a:avLst/>
            <a:gdLst/>
            <a:ahLst/>
            <a:cxnLst/>
            <a:rect l="l" t="t" r="r" b="b"/>
            <a:pathLst>
              <a:path w="12174220" h="0">
                <a:moveTo>
                  <a:pt x="0" y="0"/>
                </a:moveTo>
                <a:lnTo>
                  <a:pt x="121737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45040" y="2273807"/>
            <a:ext cx="816863" cy="1127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58695" y="1935479"/>
            <a:ext cx="9226296" cy="280415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394418" y="1474215"/>
            <a:ext cx="23704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solidFill>
                  <a:srgbClr val="525252"/>
                </a:solidFill>
                <a:latin typeface="Arial MT"/>
                <a:cs typeface="Arial MT"/>
              </a:rPr>
              <a:t>DWWitêe</a:t>
            </a:r>
            <a:r>
              <a:rPr dirty="0" sz="1300" spc="-75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dirty="0" sz="1300" spc="-110">
                <a:solidFill>
                  <a:srgbClr val="9A9A9A"/>
                </a:solidFill>
                <a:latin typeface="Arial MT"/>
                <a:cs typeface="Arial MT"/>
              </a:rPr>
              <a:t>Petoerzud</a:t>
            </a:r>
            <a:r>
              <a:rPr dirty="0" sz="1300" spc="-15">
                <a:solidFill>
                  <a:srgbClr val="9A9A9A"/>
                </a:solidFill>
                <a:latin typeface="Arial MT"/>
                <a:cs typeface="Arial MT"/>
              </a:rPr>
              <a:t> </a:t>
            </a:r>
            <a:r>
              <a:rPr dirty="0" sz="1300" spc="-160">
                <a:solidFill>
                  <a:srgbClr val="999999"/>
                </a:solidFill>
                <a:latin typeface="Arial MT"/>
                <a:cs typeface="Arial MT"/>
              </a:rPr>
              <a:t>do</a:t>
            </a:r>
            <a:r>
              <a:rPr dirty="0" sz="1300" spc="-75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dirty="0" sz="1300" spc="-165">
                <a:solidFill>
                  <a:srgbClr val="A8A8A8"/>
                </a:solidFill>
                <a:latin typeface="Arial MT"/>
                <a:cs typeface="Arial MT"/>
              </a:rPr>
              <a:t>7e«y›o</a:t>
            </a:r>
            <a:r>
              <a:rPr dirty="0" sz="1300" spc="10">
                <a:solidFill>
                  <a:srgbClr val="A8A8A8"/>
                </a:solidFill>
                <a:latin typeface="Arial MT"/>
                <a:cs typeface="Arial MT"/>
              </a:rPr>
              <a:t> </a:t>
            </a:r>
            <a:r>
              <a:rPr dirty="0" sz="1300" spc="-95">
                <a:solidFill>
                  <a:srgbClr val="313131"/>
                </a:solidFill>
                <a:latin typeface="Arial MT"/>
                <a:cs typeface="Arial MT"/>
              </a:rPr>
              <a:t>de</a:t>
            </a:r>
            <a:r>
              <a:rPr dirty="0" sz="1300" spc="-4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dirty="0" sz="1300" spc="-395">
                <a:solidFill>
                  <a:srgbClr val="7C7C7C"/>
                </a:solidFill>
                <a:latin typeface="Arial MT"/>
                <a:cs typeface="Arial MT"/>
              </a:rPr>
              <a:t>W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96799" y="1474215"/>
            <a:ext cx="45847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14">
                <a:solidFill>
                  <a:srgbClr val="919191"/>
                </a:solidFill>
                <a:latin typeface="Arial MT"/>
                <a:cs typeface="Arial MT"/>
              </a:rPr>
              <a:t>por</a:t>
            </a:r>
            <a:r>
              <a:rPr dirty="0" sz="1300" spc="-65">
                <a:solidFill>
                  <a:srgbClr val="919191"/>
                </a:solidFill>
                <a:latin typeface="Arial MT"/>
                <a:cs typeface="Arial MT"/>
              </a:rPr>
              <a:t> </a:t>
            </a:r>
            <a:r>
              <a:rPr dirty="0" sz="1300" spc="-95">
                <a:solidFill>
                  <a:srgbClr val="575757"/>
                </a:solidFill>
                <a:latin typeface="Arial MT"/>
                <a:cs typeface="Arial MT"/>
              </a:rPr>
              <a:t>Fte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05141" y="1474215"/>
            <a:ext cx="3352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45">
                <a:solidFill>
                  <a:srgbClr val="A3A3A3"/>
                </a:solidFill>
                <a:latin typeface="Arial MT"/>
                <a:cs typeface="Arial MT"/>
              </a:rPr>
              <a:t>e</a:t>
            </a:r>
            <a:r>
              <a:rPr dirty="0" sz="1300" spc="-15">
                <a:solidFill>
                  <a:srgbClr val="A3A3A3"/>
                </a:solidFill>
                <a:latin typeface="Arial MT"/>
                <a:cs typeface="Arial MT"/>
              </a:rPr>
              <a:t> </a:t>
            </a:r>
            <a:r>
              <a:rPr dirty="0" sz="1300" spc="-105">
                <a:solidFill>
                  <a:srgbClr val="606060"/>
                </a:solidFill>
                <a:latin typeface="Arial MT"/>
                <a:cs typeface="Arial MT"/>
              </a:rPr>
              <a:t>Nfv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156648" y="1474215"/>
            <a:ext cx="78867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60">
                <a:solidFill>
                  <a:srgbClr val="838383"/>
                </a:solidFill>
                <a:latin typeface="Arial MT"/>
                <a:cs typeface="Arial MT"/>
              </a:rPr>
              <a:t>de</a:t>
            </a:r>
            <a:r>
              <a:rPr dirty="0" sz="1300" spc="-130">
                <a:solidFill>
                  <a:srgbClr val="838383"/>
                </a:solidFill>
                <a:latin typeface="Arial MT"/>
                <a:cs typeface="Arial MT"/>
              </a:rPr>
              <a:t> </a:t>
            </a:r>
            <a:r>
              <a:rPr dirty="0" sz="1300" spc="-145">
                <a:solidFill>
                  <a:srgbClr val="626262"/>
                </a:solidFill>
                <a:latin typeface="Arial MT"/>
                <a:cs typeface="Arial MT"/>
              </a:rPr>
              <a:t>Educayèo</a:t>
            </a:r>
            <a:endParaRPr sz="1300">
              <a:latin typeface="Arial MT"/>
              <a:cs typeface="Arial M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14281" y="5958840"/>
            <a:ext cx="129159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60">
                <a:solidFill>
                  <a:srgbClr val="9C9C9C"/>
                </a:solidFill>
                <a:latin typeface="Arial MT"/>
                <a:cs typeface="Arial MT"/>
              </a:rPr>
              <a:t>PWza</a:t>
            </a:r>
            <a:r>
              <a:rPr dirty="0" sz="1100" spc="65">
                <a:solidFill>
                  <a:srgbClr val="9C9C9C"/>
                </a:solidFill>
                <a:latin typeface="Arial MT"/>
                <a:cs typeface="Arial MT"/>
              </a:rPr>
              <a:t> </a:t>
            </a:r>
            <a:r>
              <a:rPr dirty="0" sz="1100" spc="-114">
                <a:solidFill>
                  <a:srgbClr val="828282"/>
                </a:solidFill>
                <a:latin typeface="Arial MT"/>
                <a:cs typeface="Arial MT"/>
              </a:rPr>
              <a:t>de</a:t>
            </a:r>
            <a:r>
              <a:rPr dirty="0" sz="1100" spc="55">
                <a:solidFill>
                  <a:srgbClr val="828282"/>
                </a:solidFill>
                <a:latin typeface="Arial MT"/>
                <a:cs typeface="Arial MT"/>
              </a:rPr>
              <a:t> </a:t>
            </a:r>
            <a:r>
              <a:rPr dirty="0" sz="1100" spc="-140">
                <a:solidFill>
                  <a:srgbClr val="9C9C9C"/>
                </a:solidFill>
                <a:latin typeface="Arial MT"/>
                <a:cs typeface="Arial MT"/>
              </a:rPr>
              <a:t>ïëtÜEQ</a:t>
            </a:r>
            <a:r>
              <a:rPr dirty="0" sz="1100" spc="-65">
                <a:solidFill>
                  <a:srgbClr val="9C9C9C"/>
                </a:solidFill>
                <a:latin typeface="Arial MT"/>
                <a:cs typeface="Arial MT"/>
              </a:rPr>
              <a:t> </a:t>
            </a:r>
            <a:r>
              <a:rPr dirty="0" sz="1100" spc="-45">
                <a:solidFill>
                  <a:srgbClr val="A3A3A3"/>
                </a:solidFill>
                <a:latin typeface="Arial MT"/>
                <a:cs typeface="Arial MT"/>
              </a:rPr>
              <a:t>de</a:t>
            </a:r>
            <a:r>
              <a:rPr dirty="0" sz="1100" spc="-155">
                <a:solidFill>
                  <a:srgbClr val="A3A3A3"/>
                </a:solidFill>
                <a:latin typeface="Arial MT"/>
                <a:cs typeface="Arial MT"/>
              </a:rPr>
              <a:t> </a:t>
            </a:r>
            <a:r>
              <a:rPr dirty="0" sz="1100" spc="-25">
                <a:solidFill>
                  <a:srgbClr val="525252"/>
                </a:solidFill>
                <a:latin typeface="Arial MT"/>
                <a:cs typeface="Arial MT"/>
              </a:rPr>
              <a:t>Mln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588740" y="647446"/>
            <a:ext cx="1207770" cy="4781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dirty="0" sz="2050" spc="-85">
                <a:solidFill>
                  <a:srgbClr val="2A8075"/>
                </a:solidFill>
                <a:latin typeface="Arial MT"/>
                <a:cs typeface="Arial MT"/>
              </a:rPr>
              <a:t>SOBRASP</a:t>
            </a:r>
            <a:endParaRPr sz="2050">
              <a:latin typeface="Arial MT"/>
              <a:cs typeface="Arial MT"/>
            </a:endParaRPr>
          </a:p>
          <a:p>
            <a:pPr marL="40005" marR="5080" indent="-19685">
              <a:lnSpc>
                <a:spcPts val="600"/>
              </a:lnSpc>
              <a:spcBef>
                <a:spcPts val="10"/>
              </a:spcBef>
            </a:pPr>
            <a:r>
              <a:rPr dirty="0" sz="600" spc="-50">
                <a:solidFill>
                  <a:srgbClr val="A5A5A5"/>
                </a:solidFill>
                <a:latin typeface="Arial MT"/>
                <a:cs typeface="Arial MT"/>
              </a:rPr>
              <a:t>Soctedade</a:t>
            </a:r>
            <a:r>
              <a:rPr dirty="0" sz="600" spc="190">
                <a:solidFill>
                  <a:srgbClr val="A5A5A5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A7A7A7"/>
                </a:solidFill>
                <a:latin typeface="Arial MT"/>
                <a:cs typeface="Arial MT"/>
              </a:rPr>
              <a:t>8r¥ileia</a:t>
            </a:r>
            <a:r>
              <a:rPr dirty="0" sz="600" spc="120">
                <a:solidFill>
                  <a:srgbClr val="A7A7A7"/>
                </a:solidFill>
                <a:latin typeface="Arial MT"/>
                <a:cs typeface="Arial MT"/>
              </a:rPr>
              <a:t> </a:t>
            </a:r>
            <a:r>
              <a:rPr dirty="0" sz="600">
                <a:solidFill>
                  <a:srgbClr val="B8B8B8"/>
                </a:solidFill>
                <a:latin typeface="Arial MT"/>
                <a:cs typeface="Arial MT"/>
              </a:rPr>
              <a:t>#aa</a:t>
            </a:r>
            <a:r>
              <a:rPr dirty="0" sz="600">
                <a:solidFill>
                  <a:srgbClr val="939393"/>
                </a:solidFill>
                <a:latin typeface="Arial MT"/>
                <a:cs typeface="Arial MT"/>
              </a:rPr>
              <a:t>a</a:t>
            </a:r>
            <a:r>
              <a:rPr dirty="0" sz="600" spc="60">
                <a:solidFill>
                  <a:srgbClr val="939393"/>
                </a:solidFill>
                <a:latin typeface="Arial MT"/>
                <a:cs typeface="Arial MT"/>
              </a:rPr>
              <a:t> </a:t>
            </a:r>
            <a:r>
              <a:rPr dirty="0" sz="600" spc="-45">
                <a:solidFill>
                  <a:srgbClr val="797979"/>
                </a:solidFill>
                <a:latin typeface="Arial MT"/>
                <a:cs typeface="Arial MT"/>
              </a:rPr>
              <a:t>Q«aËdadë</a:t>
            </a:r>
            <a:r>
              <a:rPr dirty="0" sz="600" spc="500">
                <a:solidFill>
                  <a:srgbClr val="797979"/>
                </a:solidFill>
                <a:latin typeface="Arial MT"/>
                <a:cs typeface="Arial MT"/>
              </a:rPr>
              <a:t> </a:t>
            </a:r>
            <a:r>
              <a:rPr dirty="0" sz="600" spc="-35">
                <a:solidFill>
                  <a:srgbClr val="ACACAC"/>
                </a:solidFill>
                <a:latin typeface="Arial MT"/>
                <a:cs typeface="Arial MT"/>
              </a:rPr>
              <a:t>do</a:t>
            </a:r>
            <a:r>
              <a:rPr dirty="0" sz="600" spc="-45">
                <a:solidFill>
                  <a:srgbClr val="ACACAC"/>
                </a:solidFill>
                <a:latin typeface="Arial MT"/>
                <a:cs typeface="Arial MT"/>
              </a:rPr>
              <a:t> </a:t>
            </a:r>
            <a:r>
              <a:rPr dirty="0" sz="600" spc="-45">
                <a:solidFill>
                  <a:srgbClr val="909090"/>
                </a:solidFill>
                <a:latin typeface="Arial MT"/>
                <a:cs typeface="Arial MT"/>
              </a:rPr>
              <a:t>Cuidade</a:t>
            </a:r>
            <a:r>
              <a:rPr dirty="0" sz="600" spc="10">
                <a:solidFill>
                  <a:srgbClr val="909090"/>
                </a:solidFill>
                <a:latin typeface="Arial MT"/>
                <a:cs typeface="Arial MT"/>
              </a:rPr>
              <a:t> </a:t>
            </a:r>
            <a:r>
              <a:rPr dirty="0" sz="600" spc="-70">
                <a:solidFill>
                  <a:srgbClr val="A8A8A8"/>
                </a:solidFill>
                <a:latin typeface="Arial MT"/>
                <a:cs typeface="Arial MT"/>
              </a:rPr>
              <a:t>e</a:t>
            </a:r>
            <a:r>
              <a:rPr dirty="0" sz="600" spc="-45">
                <a:solidFill>
                  <a:srgbClr val="A8A8A8"/>
                </a:solidFill>
                <a:latin typeface="Arial MT"/>
                <a:cs typeface="Arial MT"/>
              </a:rPr>
              <a:t> </a:t>
            </a:r>
            <a:r>
              <a:rPr dirty="0" sz="600" spc="-40">
                <a:solidFill>
                  <a:srgbClr val="757575"/>
                </a:solidFill>
                <a:latin typeface="Arial MT"/>
                <a:cs typeface="Arial MT"/>
              </a:rPr>
              <a:t>$egursnqa</a:t>
            </a:r>
            <a:r>
              <a:rPr dirty="0" sz="600" spc="5">
                <a:solidFill>
                  <a:srgbClr val="757575"/>
                </a:solidFill>
                <a:latin typeface="Arial MT"/>
                <a:cs typeface="Arial MT"/>
              </a:rPr>
              <a:t> </a:t>
            </a:r>
            <a:r>
              <a:rPr dirty="0" sz="600" spc="-30">
                <a:solidFill>
                  <a:srgbClr val="A8A8A8"/>
                </a:solidFill>
                <a:latin typeface="Arial MT"/>
                <a:cs typeface="Arial MT"/>
              </a:rPr>
              <a:t>do</a:t>
            </a:r>
            <a:r>
              <a:rPr dirty="0" sz="600" spc="-10">
                <a:solidFill>
                  <a:srgbClr val="A8A8A8"/>
                </a:solidFill>
                <a:latin typeface="Arial MT"/>
                <a:cs typeface="Arial MT"/>
              </a:rPr>
              <a:t> </a:t>
            </a:r>
            <a:r>
              <a:rPr dirty="0" sz="600" spc="-10">
                <a:solidFill>
                  <a:srgbClr val="A3A3A3"/>
                </a:solidFill>
                <a:latin typeface="Arial MT"/>
                <a:cs typeface="Arial MT"/>
              </a:rPr>
              <a:t>Pacleme</a:t>
            </a:r>
            <a:endParaRPr sz="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9888" y="4739640"/>
            <a:ext cx="1712976" cy="9753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98520" y="4739640"/>
            <a:ext cx="594360" cy="59435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06240" y="4751832"/>
            <a:ext cx="1612391" cy="963167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72200" y="4751832"/>
            <a:ext cx="536448" cy="52425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89888" y="1456944"/>
            <a:ext cx="9406127" cy="320954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146535" y="274320"/>
            <a:ext cx="188975" cy="24079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02623" y="4751832"/>
            <a:ext cx="594359" cy="600455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162800" y="4751832"/>
            <a:ext cx="451103" cy="42671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536936" y="2023364"/>
            <a:ext cx="1644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90">
                <a:solidFill>
                  <a:srgbClr val="464646"/>
                </a:solidFill>
                <a:latin typeface="Consolas"/>
                <a:cs typeface="Consolas"/>
              </a:rPr>
              <a:t>20</a:t>
            </a:r>
            <a:endParaRPr sz="1200">
              <a:latin typeface="Consolas"/>
              <a:cs typeface="Consola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384087" y="1173734"/>
            <a:ext cx="3802379" cy="276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50" spc="-200">
                <a:solidFill>
                  <a:srgbClr val="313131"/>
                </a:solidFill>
                <a:latin typeface="Arial MT"/>
                <a:cs typeface="Arial MT"/>
              </a:rPr>
              <a:t>aiuxau'ca•»</a:t>
            </a:r>
            <a:r>
              <a:rPr dirty="0" sz="1650" spc="-75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dirty="0" sz="1650" spc="-280">
                <a:solidFill>
                  <a:srgbClr val="606060"/>
                </a:solidFill>
                <a:latin typeface="Arial MT"/>
                <a:cs typeface="Arial MT"/>
              </a:rPr>
              <a:t>aa</a:t>
            </a:r>
            <a:r>
              <a:rPr dirty="0" sz="1650" spc="-25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dirty="0" sz="1650" spc="-200">
                <a:solidFill>
                  <a:srgbClr val="2F2F2F"/>
                </a:solidFill>
                <a:latin typeface="Arial MT"/>
                <a:cs typeface="Arial MT"/>
              </a:rPr>
              <a:t>ænpo</a:t>
            </a:r>
            <a:r>
              <a:rPr dirty="0" sz="1650" spc="-50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dirty="0" sz="1650" spc="-395">
                <a:solidFill>
                  <a:srgbClr val="525252"/>
                </a:solidFill>
                <a:latin typeface="Arial MT"/>
                <a:cs typeface="Arial MT"/>
              </a:rPr>
              <a:t>we</a:t>
            </a:r>
            <a:r>
              <a:rPr dirty="0" sz="1650" spc="-175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dirty="0" sz="1650" spc="-155">
                <a:solidFill>
                  <a:srgbClr val="2A2A2A"/>
                </a:solidFill>
                <a:latin typeface="Arial MT"/>
                <a:cs typeface="Arial MT"/>
              </a:rPr>
              <a:t>cncuio</a:t>
            </a:r>
            <a:r>
              <a:rPr dirty="0" sz="1650" spc="-40">
                <a:solidFill>
                  <a:srgbClr val="2A2A2A"/>
                </a:solidFill>
                <a:latin typeface="Arial MT"/>
                <a:cs typeface="Arial MT"/>
              </a:rPr>
              <a:t> </a:t>
            </a:r>
            <a:r>
              <a:rPr dirty="0" sz="1650" spc="-204">
                <a:solidFill>
                  <a:srgbClr val="2D2D2D"/>
                </a:solidFill>
                <a:latin typeface="Arial MT"/>
                <a:cs typeface="Arial MT"/>
              </a:rPr>
              <a:t>psr</a:t>
            </a:r>
            <a:r>
              <a:rPr dirty="0" sz="1650" spc="35">
                <a:solidFill>
                  <a:srgbClr val="2D2D2D"/>
                </a:solidFill>
                <a:latin typeface="Arial MT"/>
                <a:cs typeface="Arial MT"/>
              </a:rPr>
              <a:t> </a:t>
            </a:r>
            <a:r>
              <a:rPr dirty="0" sz="1650" spc="-165">
                <a:solidFill>
                  <a:srgbClr val="1F1F1F"/>
                </a:solidFill>
                <a:latin typeface="Arial MT"/>
                <a:cs typeface="Arial MT"/>
              </a:rPr>
              <a:t>œn•sàs</a:t>
            </a:r>
            <a:r>
              <a:rPr dirty="0" sz="1650">
                <a:solidFill>
                  <a:srgbClr val="1F1F1F"/>
                </a:solidFill>
                <a:latin typeface="Arial MT"/>
                <a:cs typeface="Arial MT"/>
              </a:rPr>
              <a:t> </a:t>
            </a:r>
            <a:r>
              <a:rPr dirty="0" sz="1650" spc="-225">
                <a:solidFill>
                  <a:srgbClr val="3F3F3F"/>
                </a:solidFill>
                <a:latin typeface="Arial MT"/>
                <a:cs typeface="Arial MT"/>
              </a:rPr>
              <a:t>i«a/•</a:t>
            </a:r>
            <a:r>
              <a:rPr dirty="0" sz="1650" spc="3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dirty="0" sz="1650" spc="-25">
                <a:latin typeface="Arial MT"/>
                <a:cs typeface="Arial MT"/>
              </a:rPr>
              <a:t>to›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88454" y="641096"/>
            <a:ext cx="118427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spc="-145">
                <a:solidFill>
                  <a:srgbClr val="1F547C"/>
                </a:solidFill>
                <a:latin typeface="Arial MT"/>
                <a:cs typeface="Arial MT"/>
              </a:rPr>
              <a:t>SOBRASP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469717" y="925829"/>
            <a:ext cx="326390" cy="124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50" spc="-40">
                <a:solidFill>
                  <a:srgbClr val="797979"/>
                </a:solidFill>
                <a:latin typeface="Arial MT"/>
                <a:cs typeface="Arial MT"/>
              </a:rPr>
              <a:t>2</a:t>
            </a:r>
            <a:r>
              <a:rPr dirty="0" sz="650" spc="-45">
                <a:solidFill>
                  <a:srgbClr val="797979"/>
                </a:solidFill>
                <a:latin typeface="Arial MT"/>
                <a:cs typeface="Arial MT"/>
              </a:rPr>
              <a:t> </a:t>
            </a:r>
            <a:r>
              <a:rPr dirty="0" sz="650" spc="-55">
                <a:solidFill>
                  <a:srgbClr val="797979"/>
                </a:solidFill>
                <a:latin typeface="Arial MT"/>
                <a:cs typeface="Arial MT"/>
              </a:rPr>
              <a:t>•alidade</a:t>
            </a:r>
            <a:endParaRPr sz="6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 spc="-20"/>
              <a:t>Recursos</a:t>
            </a:r>
            <a:r>
              <a:rPr dirty="0" spc="-114"/>
              <a:t> </a:t>
            </a:r>
            <a:r>
              <a:rPr dirty="0"/>
              <a:t>humanos</a:t>
            </a:r>
            <a:r>
              <a:rPr dirty="0" spc="-110"/>
              <a:t> </a:t>
            </a:r>
            <a:r>
              <a:rPr dirty="0"/>
              <a:t>–</a:t>
            </a:r>
            <a:r>
              <a:rPr dirty="0" spc="-110"/>
              <a:t> </a:t>
            </a:r>
            <a:r>
              <a:rPr dirty="0"/>
              <a:t>Por</a:t>
            </a:r>
            <a:r>
              <a:rPr dirty="0" spc="-110"/>
              <a:t> </a:t>
            </a:r>
            <a:r>
              <a:rPr dirty="0"/>
              <a:t>que</a:t>
            </a:r>
            <a:r>
              <a:rPr dirty="0" spc="-110"/>
              <a:t> </a:t>
            </a:r>
            <a:r>
              <a:rPr dirty="0" spc="-10"/>
              <a:t>ficam?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790" y="1718335"/>
            <a:ext cx="7322184" cy="2973705"/>
          </a:xfrm>
          <a:prstGeom prst="rect">
            <a:avLst/>
          </a:prstGeom>
        </p:spPr>
        <p:txBody>
          <a:bodyPr wrap="square" lIns="0" tIns="9652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7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Clima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organizacional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Responsabilidade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|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Participação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|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Propósito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Sabe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que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fazer,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como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fazer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porquê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fazer</a:t>
            </a:r>
            <a:endParaRPr sz="28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>
                <a:latin typeface="Calibri"/>
                <a:cs typeface="Calibri"/>
              </a:rPr>
              <a:t>Previsibilidade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em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uma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área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‘tão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imprevisível’</a:t>
            </a:r>
            <a:endParaRPr sz="28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9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rotina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30">
                <a:latin typeface="Calibri"/>
                <a:cs typeface="Calibri"/>
              </a:rPr>
              <a:t>‘imprevisível’,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tragédia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ou</a:t>
            </a:r>
            <a:r>
              <a:rPr dirty="0" sz="2400" spc="-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pandemia</a:t>
            </a:r>
            <a:endParaRPr sz="24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5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Proximidade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das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lideranças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75" cy="6857986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dirty="0" spc="-120"/>
              <a:t> </a:t>
            </a:r>
            <a:r>
              <a:rPr dirty="0" spc="-10"/>
              <a:t>somente</a:t>
            </a:r>
            <a:r>
              <a:rPr dirty="0" spc="-120"/>
              <a:t> </a:t>
            </a:r>
            <a:r>
              <a:rPr dirty="0"/>
              <a:t>porque</a:t>
            </a:r>
            <a:r>
              <a:rPr dirty="0" spc="-120"/>
              <a:t> </a:t>
            </a:r>
            <a:r>
              <a:rPr dirty="0" spc="-10"/>
              <a:t>ficaram...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38189" y="1690684"/>
            <a:ext cx="11227435" cy="4406265"/>
            <a:chOff x="338189" y="1690684"/>
            <a:chExt cx="11227435" cy="44062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189" y="1690684"/>
              <a:ext cx="3158078" cy="199365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7892" y="1690694"/>
              <a:ext cx="4221166" cy="208394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40683" y="1690684"/>
              <a:ext cx="3324618" cy="190560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84597" y="4244446"/>
              <a:ext cx="4023341" cy="1845716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95987" y="4103966"/>
              <a:ext cx="4365266" cy="199247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/>
              <a:t>E</a:t>
            </a:r>
            <a:r>
              <a:rPr dirty="0" spc="-120"/>
              <a:t> </a:t>
            </a:r>
            <a:r>
              <a:rPr dirty="0" spc="-10"/>
              <a:t>somente</a:t>
            </a:r>
            <a:r>
              <a:rPr dirty="0" spc="-120"/>
              <a:t> </a:t>
            </a:r>
            <a:r>
              <a:rPr dirty="0"/>
              <a:t>porque</a:t>
            </a:r>
            <a:r>
              <a:rPr dirty="0" spc="-120"/>
              <a:t> </a:t>
            </a:r>
            <a:r>
              <a:rPr dirty="0" spc="-10"/>
              <a:t>ficaram...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60" y="1803421"/>
            <a:ext cx="11908065" cy="446551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-2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1978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12191978" y="0"/>
                </a:lnTo>
                <a:lnTo>
                  <a:pt x="12191978" y="6857986"/>
                </a:lnTo>
                <a:close/>
              </a:path>
            </a:pathLst>
          </a:custGeom>
          <a:solidFill>
            <a:srgbClr val="827569">
              <a:alpha val="14901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50688" y="593133"/>
            <a:ext cx="4102100" cy="1299845"/>
          </a:xfrm>
          <a:prstGeom prst="rect"/>
        </p:spPr>
        <p:txBody>
          <a:bodyPr wrap="square" lIns="0" tIns="88900" rIns="0" bIns="0" rtlCol="0" vert="horz">
            <a:spAutoFit/>
          </a:bodyPr>
          <a:lstStyle/>
          <a:p>
            <a:pPr marL="1555750" marR="5080" indent="-1543685">
              <a:lnSpc>
                <a:spcPts val="4750"/>
              </a:lnSpc>
              <a:spcBef>
                <a:spcPts val="700"/>
              </a:spcBef>
            </a:pPr>
            <a:r>
              <a:rPr dirty="0">
                <a:solidFill>
                  <a:srgbClr val="262626"/>
                </a:solidFill>
              </a:rPr>
              <a:t>Esse</a:t>
            </a:r>
            <a:r>
              <a:rPr dirty="0" spc="-45">
                <a:solidFill>
                  <a:srgbClr val="262626"/>
                </a:solidFill>
              </a:rPr>
              <a:t> </a:t>
            </a:r>
            <a:r>
              <a:rPr dirty="0">
                <a:solidFill>
                  <a:srgbClr val="262626"/>
                </a:solidFill>
              </a:rPr>
              <a:t>é</a:t>
            </a:r>
            <a:r>
              <a:rPr dirty="0" spc="-45">
                <a:solidFill>
                  <a:srgbClr val="262626"/>
                </a:solidFill>
              </a:rPr>
              <a:t> </a:t>
            </a:r>
            <a:r>
              <a:rPr dirty="0">
                <a:solidFill>
                  <a:srgbClr val="262626"/>
                </a:solidFill>
              </a:rPr>
              <a:t>o</a:t>
            </a:r>
            <a:r>
              <a:rPr dirty="0" spc="-45">
                <a:solidFill>
                  <a:srgbClr val="262626"/>
                </a:solidFill>
              </a:rPr>
              <a:t> </a:t>
            </a:r>
            <a:r>
              <a:rPr dirty="0" spc="-20">
                <a:solidFill>
                  <a:srgbClr val="262626"/>
                </a:solidFill>
              </a:rPr>
              <a:t>resultado </a:t>
            </a:r>
            <a:r>
              <a:rPr dirty="0" spc="-10">
                <a:solidFill>
                  <a:srgbClr val="262626"/>
                </a:solidFill>
              </a:rPr>
              <a:t>de...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686"/>
            <a:ext cx="3695692" cy="6845300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4475461" y="2117479"/>
            <a:ext cx="324802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62626"/>
                </a:solidFill>
                <a:latin typeface="Calibri"/>
                <a:cs typeface="Calibri"/>
              </a:rPr>
              <a:t>3</a:t>
            </a:r>
            <a:r>
              <a:rPr dirty="0" sz="3200" spc="-2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62626"/>
                </a:solidFill>
                <a:latin typeface="Calibri"/>
                <a:cs typeface="Calibri"/>
              </a:rPr>
              <a:t>Superintendentes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692517" y="4710712"/>
            <a:ext cx="4814570" cy="1132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262626"/>
                </a:solidFill>
                <a:latin typeface="Calibri"/>
                <a:cs typeface="Calibri"/>
              </a:rPr>
              <a:t>Prof.</a:t>
            </a:r>
            <a:r>
              <a:rPr dirty="0" sz="2000" spc="-70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Lair</a:t>
            </a:r>
            <a:r>
              <a:rPr dirty="0" sz="2000" spc="-6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62626"/>
                </a:solidFill>
                <a:latin typeface="Calibri"/>
                <a:cs typeface="Calibri"/>
              </a:rPr>
              <a:t>Zambon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75"/>
              </a:spcBef>
            </a:pPr>
            <a:endParaRPr sz="2000">
              <a:latin typeface="Calibri"/>
              <a:cs typeface="Calibri"/>
            </a:endParaRPr>
          </a:p>
          <a:p>
            <a:pPr marL="2326005">
              <a:lnSpc>
                <a:spcPct val="100000"/>
              </a:lnSpc>
            </a:pPr>
            <a:r>
              <a:rPr dirty="0" sz="2000" spc="-25">
                <a:solidFill>
                  <a:srgbClr val="262626"/>
                </a:solidFill>
                <a:latin typeface="Calibri"/>
                <a:cs typeface="Calibri"/>
              </a:rPr>
              <a:t>Prof.</a:t>
            </a:r>
            <a:r>
              <a:rPr dirty="0" sz="2000" spc="-5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262626"/>
                </a:solidFill>
                <a:latin typeface="Calibri"/>
                <a:cs typeface="Calibri"/>
              </a:rPr>
              <a:t>Luiz</a:t>
            </a:r>
            <a:r>
              <a:rPr dirty="0" sz="2000" spc="-5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62626"/>
                </a:solidFill>
                <a:latin typeface="Calibri"/>
                <a:cs typeface="Calibri"/>
              </a:rPr>
              <a:t>Roberto</a:t>
            </a:r>
            <a:r>
              <a:rPr dirty="0" sz="2000" spc="-55">
                <a:solidFill>
                  <a:srgbClr val="262626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262626"/>
                </a:solidFill>
                <a:latin typeface="Calibri"/>
                <a:cs typeface="Calibri"/>
              </a:rPr>
              <a:t>Lopes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80732" y="12686"/>
            <a:ext cx="3611267" cy="68453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/>
              <a:t>Esse</a:t>
            </a:r>
            <a:r>
              <a:rPr dirty="0" spc="-95"/>
              <a:t> </a:t>
            </a:r>
            <a:r>
              <a:rPr dirty="0"/>
              <a:t>é</a:t>
            </a:r>
            <a:r>
              <a:rPr dirty="0" spc="-90"/>
              <a:t> </a:t>
            </a:r>
            <a:r>
              <a:rPr dirty="0"/>
              <a:t>o</a:t>
            </a:r>
            <a:r>
              <a:rPr dirty="0" spc="-90"/>
              <a:t> </a:t>
            </a:r>
            <a:r>
              <a:rPr dirty="0" spc="-10"/>
              <a:t>resultado</a:t>
            </a:r>
            <a:r>
              <a:rPr dirty="0" spc="-95"/>
              <a:t> </a:t>
            </a:r>
            <a:r>
              <a:rPr dirty="0" spc="-10"/>
              <a:t>de...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7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/>
              <a:t>3</a:t>
            </a:r>
            <a:r>
              <a:rPr dirty="0" spc="-20"/>
              <a:t> </a:t>
            </a:r>
            <a:r>
              <a:rPr dirty="0" spc="-10"/>
              <a:t>Superintendentes</a:t>
            </a:r>
          </a:p>
          <a:p>
            <a:pPr marL="320675" indent="-307975">
              <a:lnSpc>
                <a:spcPct val="100000"/>
              </a:lnSpc>
              <a:spcBef>
                <a:spcPts val="665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/>
              <a:t>Que</a:t>
            </a:r>
            <a:r>
              <a:rPr dirty="0" spc="-50"/>
              <a:t> </a:t>
            </a:r>
            <a:r>
              <a:rPr dirty="0" spc="-10"/>
              <a:t>valorizaram</a:t>
            </a:r>
            <a:r>
              <a:rPr dirty="0" spc="-50"/>
              <a:t> </a:t>
            </a:r>
            <a:r>
              <a:rPr dirty="0"/>
              <a:t>e</a:t>
            </a:r>
            <a:r>
              <a:rPr dirty="0" spc="-50"/>
              <a:t> </a:t>
            </a:r>
            <a:r>
              <a:rPr dirty="0" spc="-10"/>
              <a:t>estimularam:</a:t>
            </a:r>
          </a:p>
          <a:p>
            <a:pPr lvl="1" marL="777875" indent="-308610">
              <a:lnSpc>
                <a:spcPct val="100000"/>
              </a:lnSpc>
              <a:spcBef>
                <a:spcPts val="22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participação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  <a:tab pos="3575685" algn="l"/>
              </a:tabLst>
            </a:pP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conhecimento</a:t>
            </a:r>
            <a:r>
              <a:rPr dirty="0" sz="2400">
                <a:latin typeface="Calibri"/>
                <a:cs typeface="Calibri"/>
              </a:rPr>
              <a:t>	de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cada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indivíduo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legado</a:t>
            </a:r>
            <a:endParaRPr sz="2400">
              <a:latin typeface="Calibri"/>
              <a:cs typeface="Calibri"/>
            </a:endParaRPr>
          </a:p>
          <a:p>
            <a:pPr lvl="1" marL="777875" indent="-308610">
              <a:lnSpc>
                <a:spcPct val="100000"/>
              </a:lnSpc>
              <a:spcBef>
                <a:spcPts val="210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Compartilhamento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resultados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[‘fizemos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juntos’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-8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‘onde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chegamos’]</a:t>
            </a:r>
            <a:endParaRPr sz="24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/>
              <a:t>Que</a:t>
            </a:r>
            <a:r>
              <a:rPr dirty="0" spc="-65"/>
              <a:t> </a:t>
            </a:r>
            <a:r>
              <a:rPr dirty="0" spc="-10"/>
              <a:t>entenderam:</a:t>
            </a:r>
          </a:p>
          <a:p>
            <a:pPr lvl="1" marL="777875" indent="-308610">
              <a:lnSpc>
                <a:spcPct val="100000"/>
              </a:lnSpc>
              <a:spcBef>
                <a:spcPts val="215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Que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não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existe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processo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perfeito</a:t>
            </a:r>
            <a:endParaRPr sz="2400">
              <a:latin typeface="Calibri"/>
              <a:cs typeface="Calibri"/>
            </a:endParaRPr>
          </a:p>
          <a:p>
            <a:pPr marL="320675" indent="-307975">
              <a:lnSpc>
                <a:spcPct val="100000"/>
              </a:lnSpc>
              <a:spcBef>
                <a:spcPts val="66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/>
              <a:t>Que</a:t>
            </a:r>
            <a:r>
              <a:rPr dirty="0" spc="-65"/>
              <a:t> </a:t>
            </a:r>
            <a:r>
              <a:rPr dirty="0" spc="-10"/>
              <a:t>permitiram:</a:t>
            </a:r>
          </a:p>
          <a:p>
            <a:pPr lvl="1" marL="777875" indent="-308610">
              <a:lnSpc>
                <a:spcPct val="100000"/>
              </a:lnSpc>
              <a:spcBef>
                <a:spcPts val="219"/>
              </a:spcBef>
              <a:buSzPct val="75000"/>
              <a:buFont typeface="Arial MT"/>
              <a:buChar char="•"/>
              <a:tabLst>
                <a:tab pos="777875" algn="l"/>
              </a:tabLst>
            </a:pPr>
            <a:r>
              <a:rPr dirty="0" sz="2400">
                <a:latin typeface="Calibri"/>
                <a:cs typeface="Calibri"/>
              </a:rPr>
              <a:t>O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crescimento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da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liderança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intermediária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080891" y="2672904"/>
            <a:ext cx="456565" cy="1195705"/>
            <a:chOff x="4080891" y="2672904"/>
            <a:chExt cx="456565" cy="119570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80891" y="2672904"/>
              <a:ext cx="456129" cy="119516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133591" y="2705619"/>
              <a:ext cx="351155" cy="1090295"/>
            </a:xfrm>
            <a:custGeom>
              <a:avLst/>
              <a:gdLst/>
              <a:ahLst/>
              <a:cxnLst/>
              <a:rect l="l" t="t" r="r" b="b"/>
              <a:pathLst>
                <a:path w="351154" h="1090295">
                  <a:moveTo>
                    <a:pt x="0" y="0"/>
                  </a:moveTo>
                  <a:lnTo>
                    <a:pt x="68256" y="2295"/>
                  </a:lnTo>
                  <a:lnTo>
                    <a:pt x="123993" y="8556"/>
                  </a:lnTo>
                  <a:lnTo>
                    <a:pt x="161570" y="17845"/>
                  </a:lnTo>
                  <a:lnTo>
                    <a:pt x="175349" y="29224"/>
                  </a:lnTo>
                  <a:lnTo>
                    <a:pt x="175349" y="515648"/>
                  </a:lnTo>
                  <a:lnTo>
                    <a:pt x="189132" y="527028"/>
                  </a:lnTo>
                  <a:lnTo>
                    <a:pt x="226718" y="536317"/>
                  </a:lnTo>
                  <a:lnTo>
                    <a:pt x="282463" y="542578"/>
                  </a:lnTo>
                  <a:lnTo>
                    <a:pt x="350724" y="544873"/>
                  </a:lnTo>
                  <a:lnTo>
                    <a:pt x="282463" y="547172"/>
                  </a:lnTo>
                  <a:lnTo>
                    <a:pt x="226718" y="553439"/>
                  </a:lnTo>
                  <a:lnTo>
                    <a:pt x="189132" y="562729"/>
                  </a:lnTo>
                  <a:lnTo>
                    <a:pt x="175349" y="574098"/>
                  </a:lnTo>
                  <a:lnTo>
                    <a:pt x="175349" y="1060522"/>
                  </a:lnTo>
                  <a:lnTo>
                    <a:pt x="161570" y="1071902"/>
                  </a:lnTo>
                  <a:lnTo>
                    <a:pt x="123993" y="1081191"/>
                  </a:lnTo>
                  <a:lnTo>
                    <a:pt x="68256" y="1087452"/>
                  </a:lnTo>
                  <a:lnTo>
                    <a:pt x="0" y="1089747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1223" y="637456"/>
            <a:ext cx="41478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</a:t>
            </a:r>
            <a:r>
              <a:rPr dirty="0" spc="-15"/>
              <a:t> </a:t>
            </a:r>
            <a:r>
              <a:rPr dirty="0"/>
              <a:t>que</a:t>
            </a:r>
            <a:r>
              <a:rPr dirty="0" spc="-10"/>
              <a:t> acredito...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059790" y="1530258"/>
            <a:ext cx="786257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10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Interação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comunicação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(verbal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5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comportamental)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35519" y="2465795"/>
            <a:ext cx="11018520" cy="3455035"/>
            <a:chOff x="335519" y="2465795"/>
            <a:chExt cx="11018520" cy="345503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519" y="2465795"/>
              <a:ext cx="6159812" cy="3454568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12686" y="2502419"/>
              <a:ext cx="4741090" cy="3406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2761" y="672048"/>
            <a:ext cx="5366064" cy="57855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11223" y="637456"/>
            <a:ext cx="414782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Em</a:t>
            </a:r>
            <a:r>
              <a:rPr dirty="0" spc="-15"/>
              <a:t> </a:t>
            </a:r>
            <a:r>
              <a:rPr dirty="0"/>
              <a:t>que</a:t>
            </a:r>
            <a:r>
              <a:rPr dirty="0" spc="-10"/>
              <a:t> acredito...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059790" y="1564395"/>
            <a:ext cx="376301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20675" indent="-307975">
              <a:lnSpc>
                <a:spcPct val="100000"/>
              </a:lnSpc>
              <a:spcBef>
                <a:spcPts val="100"/>
              </a:spcBef>
              <a:buSzPct val="64285"/>
              <a:buFont typeface="Arial MT"/>
              <a:buChar char="•"/>
              <a:tabLst>
                <a:tab pos="320675" algn="l"/>
              </a:tabLst>
            </a:pPr>
            <a:r>
              <a:rPr dirty="0" sz="2800" spc="-10">
                <a:latin typeface="Calibri"/>
                <a:cs typeface="Calibri"/>
              </a:rPr>
              <a:t>Abertura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proximidade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198" y="3006194"/>
            <a:ext cx="5366064" cy="1864696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716490" y="3876787"/>
            <a:ext cx="4399915" cy="1722120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marL="12700" marR="1930400">
              <a:lnSpc>
                <a:spcPts val="4750"/>
              </a:lnSpc>
              <a:spcBef>
                <a:spcPts val="700"/>
              </a:spcBef>
            </a:pPr>
            <a:r>
              <a:rPr dirty="0" sz="4400">
                <a:latin typeface="Arial MT"/>
                <a:cs typeface="Arial MT"/>
              </a:rPr>
              <a:t>Em</a:t>
            </a:r>
            <a:r>
              <a:rPr dirty="0" sz="4400" spc="-5">
                <a:latin typeface="Arial MT"/>
                <a:cs typeface="Arial MT"/>
              </a:rPr>
              <a:t> </a:t>
            </a:r>
            <a:r>
              <a:rPr dirty="0" sz="4400" spc="-25">
                <a:latin typeface="Arial MT"/>
                <a:cs typeface="Arial MT"/>
              </a:rPr>
              <a:t>que </a:t>
            </a:r>
            <a:r>
              <a:rPr dirty="0" sz="4400" spc="-10">
                <a:latin typeface="Arial MT"/>
                <a:cs typeface="Arial MT"/>
              </a:rPr>
              <a:t>acredito...</a:t>
            </a:r>
            <a:endParaRPr sz="44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2000">
                <a:latin typeface="Arial MT"/>
                <a:cs typeface="Arial MT"/>
              </a:rPr>
              <a:t>O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paciente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é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razão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estarmos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20">
                <a:latin typeface="Arial MT"/>
                <a:cs typeface="Arial MT"/>
              </a:rPr>
              <a:t>aqui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9695" y="12686"/>
            <a:ext cx="5962230" cy="6845313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523428" y="6568483"/>
            <a:ext cx="17005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 MT"/>
                <a:cs typeface="Arial MT"/>
              </a:rPr>
              <a:t>Foto:</a:t>
            </a:r>
            <a:r>
              <a:rPr dirty="0" sz="1400" spc="-65">
                <a:latin typeface="Arial MT"/>
                <a:cs typeface="Arial MT"/>
              </a:rPr>
              <a:t> </a:t>
            </a:r>
            <a:r>
              <a:rPr dirty="0" sz="1400" spc="-20">
                <a:latin typeface="Arial MT"/>
                <a:cs typeface="Arial MT"/>
              </a:rPr>
              <a:t>Taciana</a:t>
            </a:r>
            <a:r>
              <a:rPr dirty="0" sz="1400" spc="-35">
                <a:latin typeface="Arial MT"/>
                <a:cs typeface="Arial MT"/>
              </a:rPr>
              <a:t> </a:t>
            </a:r>
            <a:r>
              <a:rPr dirty="0" sz="1400" spc="-10">
                <a:latin typeface="Arial MT"/>
                <a:cs typeface="Arial MT"/>
              </a:rPr>
              <a:t>Chaim.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177" y="2114526"/>
            <a:ext cx="2251710" cy="1183640"/>
          </a:xfrm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 sz="4000">
                <a:latin typeface="Arial MT"/>
                <a:cs typeface="Arial MT"/>
              </a:rPr>
              <a:t>Em</a:t>
            </a:r>
            <a:r>
              <a:rPr dirty="0" sz="4000" spc="-5">
                <a:latin typeface="Arial MT"/>
                <a:cs typeface="Arial MT"/>
              </a:rPr>
              <a:t> </a:t>
            </a:r>
            <a:r>
              <a:rPr dirty="0" sz="4000" spc="-25">
                <a:latin typeface="Arial MT"/>
                <a:cs typeface="Arial MT"/>
              </a:rPr>
              <a:t>que </a:t>
            </a:r>
            <a:r>
              <a:rPr dirty="0" sz="4000" spc="-10">
                <a:latin typeface="Arial MT"/>
                <a:cs typeface="Arial MT"/>
              </a:rPr>
              <a:t>acredito...</a:t>
            </a:r>
            <a:endParaRPr sz="4000">
              <a:latin typeface="Arial MT"/>
              <a:cs typeface="Arial MT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22477" y="3517146"/>
            <a:ext cx="3228975" cy="1280160"/>
          </a:xfrm>
          <a:prstGeom prst="rect">
            <a:avLst/>
          </a:prstGeom>
        </p:spPr>
        <p:txBody>
          <a:bodyPr wrap="square" lIns="0" tIns="46990" rIns="0" bIns="0" rtlCol="0" vert="horz">
            <a:spAutoFit/>
          </a:bodyPr>
          <a:lstStyle/>
          <a:p>
            <a:pPr marL="12700" marR="498475">
              <a:lnSpc>
                <a:spcPts val="2160"/>
              </a:lnSpc>
              <a:spcBef>
                <a:spcPts val="370"/>
              </a:spcBef>
            </a:pPr>
            <a:r>
              <a:rPr dirty="0" sz="2000">
                <a:latin typeface="Arial MT"/>
                <a:cs typeface="Arial MT"/>
              </a:rPr>
              <a:t>O</a:t>
            </a:r>
            <a:r>
              <a:rPr dirty="0" sz="2000" spc="-4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paciente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é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razão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25">
                <a:latin typeface="Arial MT"/>
                <a:cs typeface="Arial MT"/>
              </a:rPr>
              <a:t>de </a:t>
            </a:r>
            <a:r>
              <a:rPr dirty="0" sz="2000">
                <a:latin typeface="Arial MT"/>
                <a:cs typeface="Arial MT"/>
              </a:rPr>
              <a:t>estarmos</a:t>
            </a:r>
            <a:r>
              <a:rPr dirty="0" sz="2000" spc="-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aqui…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ts val="2160"/>
              </a:lnSpc>
              <a:spcBef>
                <a:spcPts val="1000"/>
              </a:spcBef>
            </a:pPr>
            <a:r>
              <a:rPr dirty="0" sz="2000">
                <a:latin typeface="Arial MT"/>
                <a:cs typeface="Arial MT"/>
              </a:rPr>
              <a:t>E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temos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a</a:t>
            </a:r>
            <a:r>
              <a:rPr dirty="0" sz="2000" spc="-30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missão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>
                <a:latin typeface="Arial MT"/>
                <a:cs typeface="Arial MT"/>
              </a:rPr>
              <a:t>de</a:t>
            </a:r>
            <a:r>
              <a:rPr dirty="0" sz="2000" spc="-35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buscar </a:t>
            </a:r>
            <a:r>
              <a:rPr dirty="0" sz="2000">
                <a:latin typeface="Arial MT"/>
                <a:cs typeface="Arial MT"/>
              </a:rPr>
              <a:t>esse</a:t>
            </a:r>
            <a:r>
              <a:rPr dirty="0" sz="2000" spc="-70">
                <a:latin typeface="Arial MT"/>
                <a:cs typeface="Arial MT"/>
              </a:rPr>
              <a:t> </a:t>
            </a:r>
            <a:r>
              <a:rPr dirty="0" sz="2000" spc="-10">
                <a:latin typeface="Arial MT"/>
                <a:cs typeface="Arial MT"/>
              </a:rPr>
              <a:t>olhar.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4997865" y="2950394"/>
            <a:ext cx="7194550" cy="3907790"/>
            <a:chOff x="4997865" y="2950394"/>
            <a:chExt cx="7194550" cy="390779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86539" y="2956869"/>
              <a:ext cx="6806686" cy="335264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4997865" y="2950394"/>
              <a:ext cx="7194550" cy="3907790"/>
            </a:xfrm>
            <a:custGeom>
              <a:avLst/>
              <a:gdLst/>
              <a:ahLst/>
              <a:cxnLst/>
              <a:rect l="l" t="t" r="r" b="b"/>
              <a:pathLst>
                <a:path w="7194550" h="3907790">
                  <a:moveTo>
                    <a:pt x="7194110" y="3907592"/>
                  </a:moveTo>
                  <a:lnTo>
                    <a:pt x="0" y="3907592"/>
                  </a:lnTo>
                  <a:lnTo>
                    <a:pt x="0" y="0"/>
                  </a:lnTo>
                  <a:lnTo>
                    <a:pt x="7194110" y="0"/>
                  </a:lnTo>
                  <a:lnTo>
                    <a:pt x="7194110" y="39075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86539" y="3089493"/>
              <a:ext cx="6806686" cy="262309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225424" y="6629868"/>
            <a:ext cx="2329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Arial MT"/>
                <a:cs typeface="Arial MT"/>
              </a:rPr>
              <a:t>Imagem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gerada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pelo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Copilot</a:t>
            </a:r>
            <a:r>
              <a:rPr dirty="0" sz="900" spc="-30">
                <a:latin typeface="Arial MT"/>
                <a:cs typeface="Arial MT"/>
              </a:rPr>
              <a:t> </a:t>
            </a:r>
            <a:r>
              <a:rPr dirty="0" sz="900">
                <a:latin typeface="Arial MT"/>
                <a:cs typeface="Arial MT"/>
              </a:rPr>
              <a:t>(Microsoft,</a:t>
            </a:r>
            <a:r>
              <a:rPr dirty="0" sz="900" spc="-25">
                <a:latin typeface="Arial MT"/>
                <a:cs typeface="Arial MT"/>
              </a:rPr>
              <a:t> </a:t>
            </a:r>
            <a:r>
              <a:rPr dirty="0" sz="900" spc="-20">
                <a:latin typeface="Arial MT"/>
                <a:cs typeface="Arial MT"/>
              </a:rPr>
              <a:t>USA)</a:t>
            </a:r>
            <a:endParaRPr sz="9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24289" y="2213478"/>
            <a:ext cx="312674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>
                <a:latin typeface="Calibri"/>
                <a:cs typeface="Calibri"/>
              </a:rPr>
              <a:t>Obrigado!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638875" y="3893939"/>
            <a:ext cx="489521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>
                <a:latin typeface="Calibri"/>
                <a:cs typeface="Calibri"/>
                <a:hlinkClick r:id="rId2"/>
              </a:rPr>
              <a:t>mperroud@unicamp.br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20" y="5583935"/>
            <a:ext cx="2572512" cy="36575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5952" y="4949952"/>
            <a:ext cx="780288" cy="5364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6135" y="2371344"/>
            <a:ext cx="1213103" cy="5425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00600" y="762000"/>
            <a:ext cx="2596896" cy="107289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23616" y="152400"/>
            <a:ext cx="6193535" cy="12192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44783" y="231647"/>
            <a:ext cx="694944" cy="475487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3934945" y="2120138"/>
            <a:ext cx="4368165" cy="3851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198245">
              <a:lnSpc>
                <a:spcPts val="6550"/>
              </a:lnSpc>
              <a:spcBef>
                <a:spcPts val="100"/>
              </a:spcBef>
            </a:pPr>
            <a:r>
              <a:rPr dirty="0" sz="5550" spc="-565">
                <a:solidFill>
                  <a:srgbClr val="566B9A"/>
                </a:solidFill>
                <a:latin typeface="Arial Black"/>
                <a:cs typeface="Arial Black"/>
              </a:rPr>
              <a:t>tal</a:t>
            </a:r>
            <a:r>
              <a:rPr dirty="0" sz="5550" spc="-575">
                <a:solidFill>
                  <a:srgbClr val="566B9A"/>
                </a:solidFill>
                <a:latin typeface="Arial Black"/>
                <a:cs typeface="Arial Black"/>
              </a:rPr>
              <a:t> </a:t>
            </a:r>
            <a:r>
              <a:rPr dirty="0" sz="5550" spc="-680">
                <a:solidFill>
                  <a:srgbClr val="566B9E"/>
                </a:solidFill>
                <a:latin typeface="Arial Black"/>
                <a:cs typeface="Arial Black"/>
              </a:rPr>
              <a:t>fazer</a:t>
            </a:r>
            <a:endParaRPr sz="5550">
              <a:latin typeface="Arial Black"/>
              <a:cs typeface="Arial Black"/>
            </a:endParaRPr>
          </a:p>
          <a:p>
            <a:pPr algn="ctr" marR="140970">
              <a:lnSpc>
                <a:spcPts val="6315"/>
              </a:lnSpc>
            </a:pPr>
            <a:r>
              <a:rPr dirty="0" sz="5450" spc="-605">
                <a:solidFill>
                  <a:srgbClr val="546D9C"/>
                </a:solidFill>
                <a:latin typeface="Arial Black"/>
                <a:cs typeface="Arial Black"/>
              </a:rPr>
              <a:t>parte</a:t>
            </a:r>
            <a:r>
              <a:rPr dirty="0" sz="5450" spc="-495">
                <a:solidFill>
                  <a:srgbClr val="546D9C"/>
                </a:solidFill>
                <a:latin typeface="Arial Black"/>
                <a:cs typeface="Arial Black"/>
              </a:rPr>
              <a:t> </a:t>
            </a:r>
            <a:r>
              <a:rPr dirty="0" sz="5450" spc="-725">
                <a:solidFill>
                  <a:srgbClr val="596B9C"/>
                </a:solidFill>
                <a:latin typeface="Arial Black"/>
                <a:cs typeface="Arial Black"/>
              </a:rPr>
              <a:t>da</a:t>
            </a:r>
            <a:endParaRPr sz="5450">
              <a:latin typeface="Arial Black"/>
              <a:cs typeface="Arial Black"/>
            </a:endParaRPr>
          </a:p>
          <a:p>
            <a:pPr algn="ctr" marR="211454">
              <a:lnSpc>
                <a:spcPts val="6365"/>
              </a:lnSpc>
            </a:pPr>
            <a:r>
              <a:rPr dirty="0" sz="5400" spc="-980">
                <a:solidFill>
                  <a:srgbClr val="EB9A5D"/>
                </a:solidFill>
                <a:latin typeface="Arial Black"/>
                <a:cs typeface="Arial Black"/>
              </a:rPr>
              <a:t>SOBRASP?</a:t>
            </a:r>
            <a:endParaRPr sz="5400">
              <a:latin typeface="Arial Black"/>
              <a:cs typeface="Arial Black"/>
            </a:endParaRPr>
          </a:p>
          <a:p>
            <a:pPr marL="12700">
              <a:lnSpc>
                <a:spcPts val="2745"/>
              </a:lnSpc>
              <a:spcBef>
                <a:spcPts val="4645"/>
              </a:spcBef>
            </a:pPr>
            <a:r>
              <a:rPr dirty="0" sz="2600">
                <a:solidFill>
                  <a:srgbClr val="F6955D"/>
                </a:solidFill>
                <a:latin typeface="Arial MT"/>
                <a:cs typeface="Arial MT"/>
              </a:rPr>
              <a:t>Associe-</a:t>
            </a:r>
            <a:r>
              <a:rPr dirty="0" sz="2600" spc="-25">
                <a:solidFill>
                  <a:srgbClr val="F6955D"/>
                </a:solidFill>
                <a:latin typeface="Arial MT"/>
                <a:cs typeface="Arial MT"/>
              </a:rPr>
              <a:t>se!</a:t>
            </a:r>
            <a:endParaRPr sz="2600">
              <a:latin typeface="Arial MT"/>
              <a:cs typeface="Arial MT"/>
            </a:endParaRPr>
          </a:p>
          <a:p>
            <a:pPr marL="3023235">
              <a:lnSpc>
                <a:spcPts val="2070"/>
              </a:lnSpc>
            </a:pPr>
            <a:r>
              <a:rPr dirty="0" sz="2150" spc="-10">
                <a:solidFill>
                  <a:srgbClr val="2D82A1"/>
                </a:solidFill>
                <a:latin typeface="Arial MT"/>
                <a:cs typeface="Arial MT"/>
              </a:rPr>
              <a:t>SOBRASP</a:t>
            </a:r>
            <a:endParaRPr sz="2150">
              <a:latin typeface="Arial MT"/>
              <a:cs typeface="Arial MT"/>
            </a:endParaRPr>
          </a:p>
          <a:p>
            <a:pPr marL="3031490">
              <a:lnSpc>
                <a:spcPts val="645"/>
              </a:lnSpc>
            </a:pPr>
            <a:r>
              <a:rPr dirty="0" sz="700" spc="-60">
                <a:solidFill>
                  <a:srgbClr val="AAAAAA"/>
                </a:solidFill>
                <a:latin typeface="Arial MT"/>
                <a:cs typeface="Arial MT"/>
              </a:rPr>
              <a:t>Sociedade</a:t>
            </a:r>
            <a:r>
              <a:rPr dirty="0" sz="700" spc="-45">
                <a:solidFill>
                  <a:srgbClr val="AAAAAA"/>
                </a:solidFill>
                <a:latin typeface="Arial MT"/>
                <a:cs typeface="Arial MT"/>
              </a:rPr>
              <a:t> </a:t>
            </a:r>
            <a:r>
              <a:rPr dirty="0" sz="700" spc="-45">
                <a:solidFill>
                  <a:srgbClr val="464646"/>
                </a:solidFill>
                <a:latin typeface="Arial MT"/>
                <a:cs typeface="Arial MT"/>
              </a:rPr>
              <a:t>Brasileira</a:t>
            </a:r>
            <a:r>
              <a:rPr dirty="0" sz="700" spc="25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dirty="0" sz="700" spc="-45">
                <a:solidFill>
                  <a:srgbClr val="8EA5A5"/>
                </a:solidFill>
                <a:latin typeface="Arial MT"/>
                <a:cs typeface="Arial MT"/>
              </a:rPr>
              <a:t>para</a:t>
            </a:r>
            <a:r>
              <a:rPr dirty="0" sz="700" spc="5">
                <a:solidFill>
                  <a:srgbClr val="8EA5A5"/>
                </a:solidFill>
                <a:latin typeface="Arial MT"/>
                <a:cs typeface="Arial MT"/>
              </a:rPr>
              <a:t> </a:t>
            </a:r>
            <a:r>
              <a:rPr dirty="0" sz="700" spc="-120">
                <a:solidFill>
                  <a:srgbClr val="496D6D"/>
                </a:solidFill>
                <a:latin typeface="Arial MT"/>
                <a:cs typeface="Arial MT"/>
              </a:rPr>
              <a:t>a</a:t>
            </a:r>
            <a:r>
              <a:rPr dirty="0" sz="700" spc="-10">
                <a:solidFill>
                  <a:srgbClr val="496D6D"/>
                </a:solidFill>
                <a:latin typeface="Arial MT"/>
                <a:cs typeface="Arial MT"/>
              </a:rPr>
              <a:t> </a:t>
            </a:r>
            <a:r>
              <a:rPr dirty="0" sz="700" spc="-25">
                <a:solidFill>
                  <a:srgbClr val="9A9A9A"/>
                </a:solidFill>
                <a:latin typeface="Arial MT"/>
                <a:cs typeface="Arial MT"/>
              </a:rPr>
              <a:t>Oualldade</a:t>
            </a:r>
            <a:endParaRPr sz="700">
              <a:latin typeface="Arial MT"/>
              <a:cs typeface="Arial MT"/>
            </a:endParaRPr>
          </a:p>
          <a:p>
            <a:pPr marL="3056890">
              <a:lnSpc>
                <a:spcPts val="780"/>
              </a:lnSpc>
            </a:pPr>
            <a:r>
              <a:rPr dirty="0" sz="700" spc="-50">
                <a:solidFill>
                  <a:srgbClr val="89A8AA"/>
                </a:solidFill>
                <a:latin typeface="Arial MT"/>
                <a:cs typeface="Arial MT"/>
              </a:rPr>
              <a:t>do</a:t>
            </a:r>
            <a:r>
              <a:rPr dirty="0" sz="700" spc="-80">
                <a:solidFill>
                  <a:srgbClr val="89A8AA"/>
                </a:solidFill>
                <a:latin typeface="Arial MT"/>
                <a:cs typeface="Arial MT"/>
              </a:rPr>
              <a:t> </a:t>
            </a:r>
            <a:r>
              <a:rPr dirty="0" sz="700" spc="-55">
                <a:solidFill>
                  <a:srgbClr val="899E9E"/>
                </a:solidFill>
                <a:latin typeface="Arial MT"/>
                <a:cs typeface="Arial MT"/>
              </a:rPr>
              <a:t>Cuidado</a:t>
            </a:r>
            <a:r>
              <a:rPr dirty="0" sz="700" spc="25">
                <a:solidFill>
                  <a:srgbClr val="899E9E"/>
                </a:solidFill>
                <a:latin typeface="Arial MT"/>
                <a:cs typeface="Arial MT"/>
              </a:rPr>
              <a:t> </a:t>
            </a:r>
            <a:r>
              <a:rPr dirty="0" sz="700" spc="-70">
                <a:solidFill>
                  <a:srgbClr val="8AB1B1"/>
                </a:solidFill>
                <a:latin typeface="Arial MT"/>
                <a:cs typeface="Arial MT"/>
              </a:rPr>
              <a:t>e</a:t>
            </a:r>
            <a:r>
              <a:rPr dirty="0" sz="700" spc="-80">
                <a:solidFill>
                  <a:srgbClr val="8AB1B1"/>
                </a:solidFill>
                <a:latin typeface="Arial MT"/>
                <a:cs typeface="Arial MT"/>
              </a:rPr>
              <a:t> </a:t>
            </a:r>
            <a:r>
              <a:rPr dirty="0" sz="700" spc="-65">
                <a:solidFill>
                  <a:srgbClr val="545454"/>
                </a:solidFill>
                <a:latin typeface="Arial MT"/>
                <a:cs typeface="Arial MT"/>
              </a:rPr>
              <a:t>Segurança</a:t>
            </a:r>
            <a:r>
              <a:rPr dirty="0" sz="700" spc="6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dirty="0" sz="700" spc="-50">
                <a:solidFill>
                  <a:srgbClr val="606060"/>
                </a:solidFill>
                <a:latin typeface="Arial MT"/>
                <a:cs typeface="Arial MT"/>
              </a:rPr>
              <a:t>do</a:t>
            </a:r>
            <a:r>
              <a:rPr dirty="0" sz="700" spc="-45">
                <a:solidFill>
                  <a:srgbClr val="606060"/>
                </a:solidFill>
                <a:latin typeface="Arial MT"/>
                <a:cs typeface="Arial MT"/>
              </a:rPr>
              <a:t> </a:t>
            </a:r>
            <a:r>
              <a:rPr dirty="0" sz="700" spc="-10">
                <a:solidFill>
                  <a:srgbClr val="606060"/>
                </a:solidFill>
                <a:latin typeface="Arial MT"/>
                <a:cs typeface="Arial MT"/>
              </a:rPr>
              <a:t>Paciente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589311" y="660146"/>
            <a:ext cx="1210310" cy="465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240"/>
              </a:lnSpc>
              <a:spcBef>
                <a:spcPts val="100"/>
              </a:spcBef>
            </a:pPr>
            <a:r>
              <a:rPr dirty="0" sz="1950" spc="-10">
                <a:solidFill>
                  <a:srgbClr val="1F547C"/>
                </a:solidFill>
                <a:latin typeface="Arial MT"/>
                <a:cs typeface="Arial MT"/>
              </a:rPr>
              <a:t>SOBRASP</a:t>
            </a:r>
            <a:endParaRPr sz="1950">
              <a:latin typeface="Arial MT"/>
              <a:cs typeface="Arial MT"/>
            </a:endParaRPr>
          </a:p>
          <a:p>
            <a:pPr marL="36830" marR="5080" indent="-20955">
              <a:lnSpc>
                <a:spcPts val="600"/>
              </a:lnSpc>
              <a:spcBef>
                <a:spcPts val="20"/>
              </a:spcBef>
            </a:pPr>
            <a:r>
              <a:rPr dirty="0" sz="600" spc="-95">
                <a:solidFill>
                  <a:srgbClr val="ACACAC"/>
                </a:solidFill>
                <a:latin typeface="Courier New"/>
                <a:cs typeface="Courier New"/>
              </a:rPr>
              <a:t>SocieNode</a:t>
            </a:r>
            <a:r>
              <a:rPr dirty="0" sz="600" spc="-125">
                <a:solidFill>
                  <a:srgbClr val="ACACAC"/>
                </a:solidFill>
                <a:latin typeface="Courier New"/>
                <a:cs typeface="Courier New"/>
              </a:rPr>
              <a:t> </a:t>
            </a:r>
            <a:r>
              <a:rPr dirty="0" sz="600" spc="-150">
                <a:solidFill>
                  <a:srgbClr val="A7A7A7"/>
                </a:solidFill>
                <a:latin typeface="Courier New"/>
                <a:cs typeface="Courier New"/>
              </a:rPr>
              <a:t>Brasitei'a</a:t>
            </a:r>
            <a:r>
              <a:rPr dirty="0" sz="600" spc="-110">
                <a:solidFill>
                  <a:srgbClr val="A7A7A7"/>
                </a:solidFill>
                <a:latin typeface="Courier New"/>
                <a:cs typeface="Courier New"/>
              </a:rPr>
              <a:t> </a:t>
            </a:r>
            <a:r>
              <a:rPr dirty="0" sz="600" spc="-75">
                <a:solidFill>
                  <a:srgbClr val="939393"/>
                </a:solidFill>
                <a:latin typeface="Courier New"/>
                <a:cs typeface="Courier New"/>
              </a:rPr>
              <a:t>persa</a:t>
            </a:r>
            <a:r>
              <a:rPr dirty="0" sz="600" spc="-235">
                <a:solidFill>
                  <a:srgbClr val="939393"/>
                </a:solidFill>
                <a:latin typeface="Courier New"/>
                <a:cs typeface="Courier New"/>
              </a:rPr>
              <a:t> </a:t>
            </a:r>
            <a:r>
              <a:rPr dirty="0" sz="600">
                <a:solidFill>
                  <a:srgbClr val="BDBDBD"/>
                </a:solidFill>
                <a:latin typeface="Courier New"/>
                <a:cs typeface="Courier New"/>
              </a:rPr>
              <a:t>O</a:t>
            </a:r>
            <a:r>
              <a:rPr dirty="0" sz="600" spc="130">
                <a:solidFill>
                  <a:srgbClr val="BDBDBD"/>
                </a:solidFill>
                <a:latin typeface="Courier New"/>
                <a:cs typeface="Courier New"/>
              </a:rPr>
              <a:t> </a:t>
            </a:r>
            <a:r>
              <a:rPr dirty="0" sz="600" spc="-70">
                <a:solidFill>
                  <a:srgbClr val="BDBDBD"/>
                </a:solidFill>
                <a:latin typeface="Courier New"/>
                <a:cs typeface="Courier New"/>
              </a:rPr>
              <a:t>aJd$de </a:t>
            </a:r>
            <a:r>
              <a:rPr dirty="0" sz="600" spc="-50">
                <a:solidFill>
                  <a:srgbClr val="5B5B5B"/>
                </a:solidFill>
                <a:latin typeface="Courier New"/>
                <a:cs typeface="Courier New"/>
              </a:rPr>
              <a:t>doCudadooSegvf$nçadoPatlen</a:t>
            </a:r>
            <a:r>
              <a:rPr dirty="0" sz="600" spc="10">
                <a:solidFill>
                  <a:srgbClr val="5B5B5B"/>
                </a:solidFill>
                <a:latin typeface="Courier New"/>
                <a:cs typeface="Courier New"/>
              </a:rPr>
              <a:t> </a:t>
            </a:r>
            <a:r>
              <a:rPr dirty="0" sz="600" spc="-50">
                <a:solidFill>
                  <a:srgbClr val="5B5B5B"/>
                </a:solidFill>
                <a:latin typeface="Courier New"/>
                <a:cs typeface="Courier New"/>
              </a:rPr>
              <a:t>*</a:t>
            </a:r>
            <a:endParaRPr sz="6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/>
              <a:t>Hospital</a:t>
            </a:r>
            <a:r>
              <a:rPr dirty="0" spc="-170"/>
              <a:t> </a:t>
            </a:r>
            <a:r>
              <a:rPr dirty="0" spc="-10"/>
              <a:t>Estadual</a:t>
            </a:r>
            <a:r>
              <a:rPr dirty="0" spc="-165"/>
              <a:t> </a:t>
            </a:r>
            <a:r>
              <a:rPr dirty="0"/>
              <a:t>Sumaré</a:t>
            </a:r>
            <a:r>
              <a:rPr dirty="0" spc="-170"/>
              <a:t> </a:t>
            </a:r>
            <a:r>
              <a:rPr dirty="0"/>
              <a:t>(HES)</a:t>
            </a:r>
            <a:r>
              <a:rPr dirty="0" spc="-165"/>
              <a:t> </a:t>
            </a:r>
            <a:r>
              <a:rPr dirty="0"/>
              <a:t>-</a:t>
            </a:r>
            <a:r>
              <a:rPr dirty="0" spc="-165"/>
              <a:t> </a:t>
            </a:r>
            <a:r>
              <a:rPr dirty="0" spc="-10"/>
              <a:t>Unicamp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8198" y="2532719"/>
            <a:ext cx="10515600" cy="2937510"/>
            <a:chOff x="838198" y="2532719"/>
            <a:chExt cx="10515600" cy="2937510"/>
          </a:xfrm>
        </p:grpSpPr>
        <p:sp>
          <p:nvSpPr>
            <p:cNvPr id="4" name="object 4" descr=""/>
            <p:cNvSpPr/>
            <p:nvPr/>
          </p:nvSpPr>
          <p:spPr>
            <a:xfrm>
              <a:off x="838198" y="2532719"/>
              <a:ext cx="10515600" cy="1305560"/>
            </a:xfrm>
            <a:custGeom>
              <a:avLst/>
              <a:gdLst/>
              <a:ahLst/>
              <a:cxnLst/>
              <a:rect l="l" t="t" r="r" b="b"/>
              <a:pathLst>
                <a:path w="10515600" h="1305560">
                  <a:moveTo>
                    <a:pt x="10385029" y="1305397"/>
                  </a:moveTo>
                  <a:lnTo>
                    <a:pt x="130539" y="1305397"/>
                  </a:lnTo>
                  <a:lnTo>
                    <a:pt x="79727" y="1295138"/>
                  </a:lnTo>
                  <a:lnTo>
                    <a:pt x="38234" y="1267159"/>
                  </a:lnTo>
                  <a:lnTo>
                    <a:pt x="10258" y="1225663"/>
                  </a:lnTo>
                  <a:lnTo>
                    <a:pt x="0" y="1174847"/>
                  </a:lnTo>
                  <a:lnTo>
                    <a:pt x="0" y="130524"/>
                  </a:lnTo>
                  <a:lnTo>
                    <a:pt x="10258" y="79713"/>
                  </a:lnTo>
                  <a:lnTo>
                    <a:pt x="38234" y="38224"/>
                  </a:lnTo>
                  <a:lnTo>
                    <a:pt x="79727" y="10255"/>
                  </a:lnTo>
                  <a:lnTo>
                    <a:pt x="130539" y="0"/>
                  </a:lnTo>
                  <a:lnTo>
                    <a:pt x="10385029" y="0"/>
                  </a:lnTo>
                  <a:lnTo>
                    <a:pt x="10434988" y="9934"/>
                  </a:lnTo>
                  <a:lnTo>
                    <a:pt x="10477353" y="38224"/>
                  </a:lnTo>
                  <a:lnTo>
                    <a:pt x="10505644" y="80568"/>
                  </a:lnTo>
                  <a:lnTo>
                    <a:pt x="10515578" y="130524"/>
                  </a:lnTo>
                  <a:lnTo>
                    <a:pt x="10515578" y="1174847"/>
                  </a:lnTo>
                  <a:lnTo>
                    <a:pt x="10505319" y="1225663"/>
                  </a:lnTo>
                  <a:lnTo>
                    <a:pt x="10477341" y="1267159"/>
                  </a:lnTo>
                  <a:lnTo>
                    <a:pt x="10435844" y="1295138"/>
                  </a:lnTo>
                  <a:lnTo>
                    <a:pt x="10385029" y="1305397"/>
                  </a:lnTo>
                  <a:close/>
                </a:path>
              </a:pathLst>
            </a:custGeom>
            <a:solidFill>
              <a:srgbClr val="CCD3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3080" y="2826424"/>
              <a:ext cx="717968" cy="71796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33080" y="2826419"/>
              <a:ext cx="718185" cy="718185"/>
            </a:xfrm>
            <a:custGeom>
              <a:avLst/>
              <a:gdLst/>
              <a:ahLst/>
              <a:cxnLst/>
              <a:rect l="l" t="t" r="r" b="b"/>
              <a:pathLst>
                <a:path w="718185" h="718185">
                  <a:moveTo>
                    <a:pt x="0" y="0"/>
                  </a:moveTo>
                  <a:lnTo>
                    <a:pt x="717968" y="0"/>
                  </a:lnTo>
                  <a:lnTo>
                    <a:pt x="717968" y="717973"/>
                  </a:lnTo>
                  <a:lnTo>
                    <a:pt x="0" y="71797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198" y="4164466"/>
              <a:ext cx="10515600" cy="1305560"/>
            </a:xfrm>
            <a:custGeom>
              <a:avLst/>
              <a:gdLst/>
              <a:ahLst/>
              <a:cxnLst/>
              <a:rect l="l" t="t" r="r" b="b"/>
              <a:pathLst>
                <a:path w="10515600" h="1305560">
                  <a:moveTo>
                    <a:pt x="10385029" y="1305397"/>
                  </a:moveTo>
                  <a:lnTo>
                    <a:pt x="130539" y="1305397"/>
                  </a:lnTo>
                  <a:lnTo>
                    <a:pt x="79727" y="1295138"/>
                  </a:lnTo>
                  <a:lnTo>
                    <a:pt x="38234" y="1267159"/>
                  </a:lnTo>
                  <a:lnTo>
                    <a:pt x="10258" y="1225663"/>
                  </a:lnTo>
                  <a:lnTo>
                    <a:pt x="0" y="1174847"/>
                  </a:lnTo>
                  <a:lnTo>
                    <a:pt x="0" y="130524"/>
                  </a:lnTo>
                  <a:lnTo>
                    <a:pt x="10258" y="79723"/>
                  </a:lnTo>
                  <a:lnTo>
                    <a:pt x="38234" y="38234"/>
                  </a:lnTo>
                  <a:lnTo>
                    <a:pt x="79727" y="10258"/>
                  </a:lnTo>
                  <a:lnTo>
                    <a:pt x="130539" y="0"/>
                  </a:lnTo>
                  <a:lnTo>
                    <a:pt x="10385029" y="0"/>
                  </a:lnTo>
                  <a:lnTo>
                    <a:pt x="10434988" y="9934"/>
                  </a:lnTo>
                  <a:lnTo>
                    <a:pt x="10477353" y="38224"/>
                  </a:lnTo>
                  <a:lnTo>
                    <a:pt x="10505644" y="80577"/>
                  </a:lnTo>
                  <a:lnTo>
                    <a:pt x="10515578" y="130524"/>
                  </a:lnTo>
                  <a:lnTo>
                    <a:pt x="10515578" y="1174847"/>
                  </a:lnTo>
                  <a:lnTo>
                    <a:pt x="10505319" y="1225663"/>
                  </a:lnTo>
                  <a:lnTo>
                    <a:pt x="10477341" y="1267159"/>
                  </a:lnTo>
                  <a:lnTo>
                    <a:pt x="10435844" y="1295138"/>
                  </a:lnTo>
                  <a:lnTo>
                    <a:pt x="10385029" y="1305397"/>
                  </a:lnTo>
                  <a:close/>
                </a:path>
              </a:pathLst>
            </a:custGeom>
            <a:solidFill>
              <a:srgbClr val="CCD3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3080" y="4458171"/>
              <a:ext cx="717968" cy="71796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233080" y="4458165"/>
              <a:ext cx="718185" cy="718185"/>
            </a:xfrm>
            <a:custGeom>
              <a:avLst/>
              <a:gdLst/>
              <a:ahLst/>
              <a:cxnLst/>
              <a:rect l="l" t="t" r="r" b="b"/>
              <a:pathLst>
                <a:path w="718185" h="718185">
                  <a:moveTo>
                    <a:pt x="0" y="0"/>
                  </a:moveTo>
                  <a:lnTo>
                    <a:pt x="717968" y="0"/>
                  </a:lnTo>
                  <a:lnTo>
                    <a:pt x="717968" y="717973"/>
                  </a:lnTo>
                  <a:lnTo>
                    <a:pt x="0" y="71797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2466585" y="2779011"/>
            <a:ext cx="8032750" cy="2419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500">
                <a:latin typeface="Arial MT"/>
                <a:cs typeface="Arial MT"/>
              </a:rPr>
              <a:t>Hospital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do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Estado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de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São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Paulo,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gerido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pela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Unicamp</a:t>
            </a:r>
            <a:r>
              <a:rPr dirty="0" sz="2500" spc="-20">
                <a:latin typeface="Arial MT"/>
                <a:cs typeface="Arial MT"/>
              </a:rPr>
              <a:t> </a:t>
            </a:r>
            <a:r>
              <a:rPr dirty="0" sz="2500" spc="-50">
                <a:latin typeface="Arial MT"/>
                <a:cs typeface="Arial MT"/>
              </a:rPr>
              <a:t>e </a:t>
            </a:r>
            <a:r>
              <a:rPr dirty="0" sz="2500">
                <a:latin typeface="Arial MT"/>
                <a:cs typeface="Arial MT"/>
              </a:rPr>
              <a:t>inaugurado</a:t>
            </a:r>
            <a:r>
              <a:rPr dirty="0" sz="2500" spc="-4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em</a:t>
            </a:r>
            <a:r>
              <a:rPr dirty="0" sz="2500" spc="-45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Set/2000.</a:t>
            </a: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95"/>
              </a:spcBef>
            </a:pPr>
            <a:endParaRPr sz="2500">
              <a:latin typeface="Arial MT"/>
              <a:cs typeface="Arial MT"/>
            </a:endParaRPr>
          </a:p>
          <a:p>
            <a:pPr marL="12700" marR="409575">
              <a:lnSpc>
                <a:spcPct val="100000"/>
              </a:lnSpc>
            </a:pPr>
            <a:r>
              <a:rPr dirty="0" sz="2500">
                <a:latin typeface="Arial MT"/>
                <a:cs typeface="Arial MT"/>
              </a:rPr>
              <a:t>Única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referência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de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média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e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alta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complexidade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para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 spc="-50">
                <a:latin typeface="Arial MT"/>
                <a:cs typeface="Arial MT"/>
              </a:rPr>
              <a:t>6 </a:t>
            </a:r>
            <a:r>
              <a:rPr dirty="0" sz="2500">
                <a:latin typeface="Arial MT"/>
                <a:cs typeface="Arial MT"/>
              </a:rPr>
              <a:t>municípios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com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população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~</a:t>
            </a:r>
            <a:r>
              <a:rPr dirty="0" sz="2500" spc="-25">
                <a:latin typeface="Arial MT"/>
                <a:cs typeface="Arial MT"/>
              </a:rPr>
              <a:t> </a:t>
            </a:r>
            <a:r>
              <a:rPr dirty="0" sz="2500">
                <a:latin typeface="Arial MT"/>
                <a:cs typeface="Arial MT"/>
              </a:rPr>
              <a:t>1,2</a:t>
            </a:r>
            <a:r>
              <a:rPr dirty="0" sz="2500" spc="-30">
                <a:latin typeface="Arial MT"/>
                <a:cs typeface="Arial MT"/>
              </a:rPr>
              <a:t> </a:t>
            </a:r>
            <a:r>
              <a:rPr dirty="0" sz="2500" spc="-10">
                <a:latin typeface="Arial MT"/>
                <a:cs typeface="Arial MT"/>
              </a:rPr>
              <a:t>milhão</a:t>
            </a:r>
            <a:endParaRPr sz="25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7174"/>
            <a:ext cx="12192000" cy="6731000"/>
            <a:chOff x="0" y="127174"/>
            <a:chExt cx="12192000" cy="6731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298" y="127174"/>
              <a:ext cx="6268612" cy="626861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35984" y="1805596"/>
              <a:ext cx="3462817" cy="3462817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8345049" y="5125372"/>
            <a:ext cx="24422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latin typeface="Arial"/>
                <a:cs typeface="Arial"/>
              </a:rPr>
              <a:t>https://bit.ly/associaSobrasp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/>
              <a:t>Hospital</a:t>
            </a:r>
            <a:r>
              <a:rPr dirty="0" spc="-170"/>
              <a:t> </a:t>
            </a:r>
            <a:r>
              <a:rPr dirty="0" spc="-10"/>
              <a:t>Estadual</a:t>
            </a:r>
            <a:r>
              <a:rPr dirty="0" spc="-165"/>
              <a:t> </a:t>
            </a:r>
            <a:r>
              <a:rPr dirty="0"/>
              <a:t>Sumaré</a:t>
            </a:r>
            <a:r>
              <a:rPr dirty="0" spc="-170"/>
              <a:t> </a:t>
            </a:r>
            <a:r>
              <a:rPr dirty="0"/>
              <a:t>(HES)</a:t>
            </a:r>
            <a:r>
              <a:rPr dirty="0" spc="-165"/>
              <a:t> </a:t>
            </a:r>
            <a:r>
              <a:rPr dirty="0"/>
              <a:t>-</a:t>
            </a:r>
            <a:r>
              <a:rPr dirty="0" spc="-165"/>
              <a:t> </a:t>
            </a:r>
            <a:r>
              <a:rPr dirty="0" spc="-10"/>
              <a:t>Unicamp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838198" y="2532719"/>
            <a:ext cx="10515600" cy="1305560"/>
            <a:chOff x="838198" y="2532719"/>
            <a:chExt cx="10515600" cy="1305560"/>
          </a:xfrm>
        </p:grpSpPr>
        <p:sp>
          <p:nvSpPr>
            <p:cNvPr id="4" name="object 4" descr=""/>
            <p:cNvSpPr/>
            <p:nvPr/>
          </p:nvSpPr>
          <p:spPr>
            <a:xfrm>
              <a:off x="838198" y="2532719"/>
              <a:ext cx="10515600" cy="1305560"/>
            </a:xfrm>
            <a:custGeom>
              <a:avLst/>
              <a:gdLst/>
              <a:ahLst/>
              <a:cxnLst/>
              <a:rect l="l" t="t" r="r" b="b"/>
              <a:pathLst>
                <a:path w="10515600" h="1305560">
                  <a:moveTo>
                    <a:pt x="10385029" y="1305397"/>
                  </a:moveTo>
                  <a:lnTo>
                    <a:pt x="130539" y="1305397"/>
                  </a:lnTo>
                  <a:lnTo>
                    <a:pt x="79727" y="1295138"/>
                  </a:lnTo>
                  <a:lnTo>
                    <a:pt x="38234" y="1267159"/>
                  </a:lnTo>
                  <a:lnTo>
                    <a:pt x="10258" y="1225663"/>
                  </a:lnTo>
                  <a:lnTo>
                    <a:pt x="0" y="1174847"/>
                  </a:lnTo>
                  <a:lnTo>
                    <a:pt x="0" y="130524"/>
                  </a:lnTo>
                  <a:lnTo>
                    <a:pt x="10258" y="79713"/>
                  </a:lnTo>
                  <a:lnTo>
                    <a:pt x="38234" y="38224"/>
                  </a:lnTo>
                  <a:lnTo>
                    <a:pt x="79727" y="10255"/>
                  </a:lnTo>
                  <a:lnTo>
                    <a:pt x="130539" y="0"/>
                  </a:lnTo>
                  <a:lnTo>
                    <a:pt x="10385029" y="0"/>
                  </a:lnTo>
                  <a:lnTo>
                    <a:pt x="10434988" y="9934"/>
                  </a:lnTo>
                  <a:lnTo>
                    <a:pt x="10477353" y="38224"/>
                  </a:lnTo>
                  <a:lnTo>
                    <a:pt x="10505644" y="80568"/>
                  </a:lnTo>
                  <a:lnTo>
                    <a:pt x="10515578" y="130524"/>
                  </a:lnTo>
                  <a:lnTo>
                    <a:pt x="10515578" y="1174847"/>
                  </a:lnTo>
                  <a:lnTo>
                    <a:pt x="10505319" y="1225663"/>
                  </a:lnTo>
                  <a:lnTo>
                    <a:pt x="10477341" y="1267159"/>
                  </a:lnTo>
                  <a:lnTo>
                    <a:pt x="10435844" y="1295138"/>
                  </a:lnTo>
                  <a:lnTo>
                    <a:pt x="10385029" y="1305397"/>
                  </a:lnTo>
                  <a:close/>
                </a:path>
              </a:pathLst>
            </a:custGeom>
            <a:solidFill>
              <a:srgbClr val="CCD3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33080" y="2826424"/>
              <a:ext cx="717968" cy="71796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233080" y="2826419"/>
              <a:ext cx="718185" cy="718185"/>
            </a:xfrm>
            <a:custGeom>
              <a:avLst/>
              <a:gdLst/>
              <a:ahLst/>
              <a:cxnLst/>
              <a:rect l="l" t="t" r="r" b="b"/>
              <a:pathLst>
                <a:path w="718185" h="718185">
                  <a:moveTo>
                    <a:pt x="0" y="0"/>
                  </a:moveTo>
                  <a:lnTo>
                    <a:pt x="717968" y="0"/>
                  </a:lnTo>
                  <a:lnTo>
                    <a:pt x="717968" y="717973"/>
                  </a:lnTo>
                  <a:lnTo>
                    <a:pt x="0" y="71797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2466585" y="2681983"/>
            <a:ext cx="8399145" cy="9855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Missão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-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oferecer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aos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usuários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do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Sistema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Único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Saúde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-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20">
                <a:latin typeface="Arial MT"/>
                <a:cs typeface="Arial MT"/>
              </a:rPr>
              <a:t>SUS, </a:t>
            </a:r>
            <a:r>
              <a:rPr dirty="0" sz="2100">
                <a:latin typeface="Arial MT"/>
                <a:cs typeface="Arial MT"/>
              </a:rPr>
              <a:t>atendimento</a:t>
            </a:r>
            <a:r>
              <a:rPr dirty="0" sz="2100" spc="-4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de</a:t>
            </a:r>
            <a:r>
              <a:rPr dirty="0" sz="2100" spc="-35">
                <a:latin typeface="Arial MT"/>
                <a:cs typeface="Arial MT"/>
              </a:rPr>
              <a:t> </a:t>
            </a:r>
            <a:r>
              <a:rPr dirty="0" sz="2100" b="1">
                <a:latin typeface="Arial"/>
                <a:cs typeface="Arial"/>
              </a:rPr>
              <a:t>alta</a:t>
            </a:r>
            <a:r>
              <a:rPr dirty="0" sz="2100" spc="-4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confiabilidade</a:t>
            </a:r>
            <a:r>
              <a:rPr dirty="0" sz="2100" spc="-4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e</a:t>
            </a:r>
            <a:r>
              <a:rPr dirty="0" sz="2100" spc="-4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qualidade</a:t>
            </a:r>
            <a:r>
              <a:rPr dirty="0" sz="2100" spc="-30" b="1">
                <a:latin typeface="Arial"/>
                <a:cs typeface="Arial"/>
              </a:rPr>
              <a:t> </a:t>
            </a:r>
            <a:r>
              <a:rPr dirty="0" sz="2100">
                <a:latin typeface="Arial MT"/>
                <a:cs typeface="Arial MT"/>
              </a:rPr>
              <a:t>em</a:t>
            </a:r>
            <a:r>
              <a:rPr dirty="0" sz="2100" spc="-4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assistência </a:t>
            </a:r>
            <a:r>
              <a:rPr dirty="0" sz="2100">
                <a:latin typeface="Arial MT"/>
                <a:cs typeface="Arial MT"/>
              </a:rPr>
              <a:t>médico-hospitalar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assim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como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ser</a:t>
            </a:r>
            <a:r>
              <a:rPr dirty="0" sz="2100" spc="-10">
                <a:latin typeface="Arial MT"/>
                <a:cs typeface="Arial MT"/>
              </a:rPr>
              <a:t> </a:t>
            </a:r>
            <a:r>
              <a:rPr dirty="0" sz="2100" b="1">
                <a:latin typeface="Arial"/>
                <a:cs typeface="Arial"/>
              </a:rPr>
              <a:t>centro</a:t>
            </a:r>
            <a:r>
              <a:rPr dirty="0" sz="2100" spc="-1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formador</a:t>
            </a:r>
            <a:r>
              <a:rPr dirty="0" sz="2100" spc="-15" b="1">
                <a:latin typeface="Arial"/>
                <a:cs typeface="Arial"/>
              </a:rPr>
              <a:t> </a:t>
            </a:r>
            <a:r>
              <a:rPr dirty="0" sz="2100" b="1">
                <a:latin typeface="Arial"/>
                <a:cs typeface="Arial"/>
              </a:rPr>
              <a:t>de</a:t>
            </a:r>
            <a:r>
              <a:rPr dirty="0" sz="2100" spc="-15" b="1">
                <a:latin typeface="Arial"/>
                <a:cs typeface="Arial"/>
              </a:rPr>
              <a:t> </a:t>
            </a:r>
            <a:r>
              <a:rPr dirty="0" sz="2100" spc="-10" b="1">
                <a:latin typeface="Arial"/>
                <a:cs typeface="Arial"/>
              </a:rPr>
              <a:t>profissionais</a:t>
            </a:r>
            <a:r>
              <a:rPr dirty="0" sz="2100" spc="-10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838198" y="4164466"/>
            <a:ext cx="10515600" cy="1305560"/>
            <a:chOff x="838198" y="4164466"/>
            <a:chExt cx="10515600" cy="1305560"/>
          </a:xfrm>
        </p:grpSpPr>
        <p:sp>
          <p:nvSpPr>
            <p:cNvPr id="9" name="object 9" descr=""/>
            <p:cNvSpPr/>
            <p:nvPr/>
          </p:nvSpPr>
          <p:spPr>
            <a:xfrm>
              <a:off x="838198" y="4164466"/>
              <a:ext cx="10515600" cy="1305560"/>
            </a:xfrm>
            <a:custGeom>
              <a:avLst/>
              <a:gdLst/>
              <a:ahLst/>
              <a:cxnLst/>
              <a:rect l="l" t="t" r="r" b="b"/>
              <a:pathLst>
                <a:path w="10515600" h="1305560">
                  <a:moveTo>
                    <a:pt x="10385029" y="1305397"/>
                  </a:moveTo>
                  <a:lnTo>
                    <a:pt x="130539" y="1305397"/>
                  </a:lnTo>
                  <a:lnTo>
                    <a:pt x="79727" y="1295138"/>
                  </a:lnTo>
                  <a:lnTo>
                    <a:pt x="38234" y="1267159"/>
                  </a:lnTo>
                  <a:lnTo>
                    <a:pt x="10258" y="1225663"/>
                  </a:lnTo>
                  <a:lnTo>
                    <a:pt x="0" y="1174847"/>
                  </a:lnTo>
                  <a:lnTo>
                    <a:pt x="0" y="130524"/>
                  </a:lnTo>
                  <a:lnTo>
                    <a:pt x="10258" y="79723"/>
                  </a:lnTo>
                  <a:lnTo>
                    <a:pt x="38234" y="38234"/>
                  </a:lnTo>
                  <a:lnTo>
                    <a:pt x="79727" y="10258"/>
                  </a:lnTo>
                  <a:lnTo>
                    <a:pt x="130539" y="0"/>
                  </a:lnTo>
                  <a:lnTo>
                    <a:pt x="10385029" y="0"/>
                  </a:lnTo>
                  <a:lnTo>
                    <a:pt x="10434988" y="9934"/>
                  </a:lnTo>
                  <a:lnTo>
                    <a:pt x="10477353" y="38224"/>
                  </a:lnTo>
                  <a:lnTo>
                    <a:pt x="10505644" y="80577"/>
                  </a:lnTo>
                  <a:lnTo>
                    <a:pt x="10515578" y="130524"/>
                  </a:lnTo>
                  <a:lnTo>
                    <a:pt x="10515578" y="1174847"/>
                  </a:lnTo>
                  <a:lnTo>
                    <a:pt x="10505319" y="1225663"/>
                  </a:lnTo>
                  <a:lnTo>
                    <a:pt x="10477341" y="1267159"/>
                  </a:lnTo>
                  <a:lnTo>
                    <a:pt x="10435844" y="1295138"/>
                  </a:lnTo>
                  <a:lnTo>
                    <a:pt x="10385029" y="1305397"/>
                  </a:lnTo>
                  <a:close/>
                </a:path>
              </a:pathLst>
            </a:custGeom>
            <a:solidFill>
              <a:srgbClr val="CCD3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3080" y="4458171"/>
              <a:ext cx="717968" cy="717968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233080" y="4458166"/>
              <a:ext cx="718185" cy="718185"/>
            </a:xfrm>
            <a:custGeom>
              <a:avLst/>
              <a:gdLst/>
              <a:ahLst/>
              <a:cxnLst/>
              <a:rect l="l" t="t" r="r" b="b"/>
              <a:pathLst>
                <a:path w="718185" h="718185">
                  <a:moveTo>
                    <a:pt x="0" y="0"/>
                  </a:moveTo>
                  <a:lnTo>
                    <a:pt x="717968" y="0"/>
                  </a:lnTo>
                  <a:lnTo>
                    <a:pt x="717968" y="717973"/>
                  </a:lnTo>
                  <a:lnTo>
                    <a:pt x="0" y="717973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466585" y="4633776"/>
            <a:ext cx="667956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latin typeface="Arial MT"/>
                <a:cs typeface="Arial MT"/>
              </a:rPr>
              <a:t>Contrato</a:t>
            </a:r>
            <a:r>
              <a:rPr dirty="0" sz="2100" spc="-3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de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gestão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com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metas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produção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qualidade</a:t>
            </a:r>
            <a:endParaRPr sz="2100">
              <a:latin typeface="Arial MT"/>
              <a:cs typeface="Arial MT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01073" y="3983092"/>
            <a:ext cx="11023600" cy="2030095"/>
            <a:chOff x="601073" y="3983092"/>
            <a:chExt cx="11023600" cy="2030095"/>
          </a:xfrm>
        </p:grpSpPr>
        <p:sp>
          <p:nvSpPr>
            <p:cNvPr id="14" name="object 14" descr=""/>
            <p:cNvSpPr/>
            <p:nvPr/>
          </p:nvSpPr>
          <p:spPr>
            <a:xfrm>
              <a:off x="613773" y="3995792"/>
              <a:ext cx="10998200" cy="2004695"/>
            </a:xfrm>
            <a:custGeom>
              <a:avLst/>
              <a:gdLst/>
              <a:ahLst/>
              <a:cxnLst/>
              <a:rect l="l" t="t" r="r" b="b"/>
              <a:pathLst>
                <a:path w="10998200" h="2004695">
                  <a:moveTo>
                    <a:pt x="10663803" y="2004170"/>
                  </a:moveTo>
                  <a:lnTo>
                    <a:pt x="334034" y="2004170"/>
                  </a:lnTo>
                  <a:lnTo>
                    <a:pt x="284673" y="2000549"/>
                  </a:lnTo>
                  <a:lnTo>
                    <a:pt x="237560" y="1990028"/>
                  </a:lnTo>
                  <a:lnTo>
                    <a:pt x="193213" y="1973125"/>
                  </a:lnTo>
                  <a:lnTo>
                    <a:pt x="152149" y="1950355"/>
                  </a:lnTo>
                  <a:lnTo>
                    <a:pt x="114883" y="1922237"/>
                  </a:lnTo>
                  <a:lnTo>
                    <a:pt x="81932" y="1889286"/>
                  </a:lnTo>
                  <a:lnTo>
                    <a:pt x="53814" y="1852019"/>
                  </a:lnTo>
                  <a:lnTo>
                    <a:pt x="31045" y="1810952"/>
                  </a:lnTo>
                  <a:lnTo>
                    <a:pt x="14142" y="1766602"/>
                  </a:lnTo>
                  <a:lnTo>
                    <a:pt x="3621" y="1719487"/>
                  </a:lnTo>
                  <a:lnTo>
                    <a:pt x="0" y="1670121"/>
                  </a:lnTo>
                  <a:lnTo>
                    <a:pt x="0" y="334024"/>
                  </a:lnTo>
                  <a:lnTo>
                    <a:pt x="3621" y="284665"/>
                  </a:lnTo>
                  <a:lnTo>
                    <a:pt x="14142" y="237554"/>
                  </a:lnTo>
                  <a:lnTo>
                    <a:pt x="31045" y="193208"/>
                  </a:lnTo>
                  <a:lnTo>
                    <a:pt x="53814" y="152145"/>
                  </a:lnTo>
                  <a:lnTo>
                    <a:pt x="81932" y="114880"/>
                  </a:lnTo>
                  <a:lnTo>
                    <a:pt x="114883" y="81931"/>
                  </a:lnTo>
                  <a:lnTo>
                    <a:pt x="152149" y="53813"/>
                  </a:lnTo>
                  <a:lnTo>
                    <a:pt x="193213" y="31045"/>
                  </a:lnTo>
                  <a:lnTo>
                    <a:pt x="237560" y="14142"/>
                  </a:lnTo>
                  <a:lnTo>
                    <a:pt x="284673" y="3621"/>
                  </a:lnTo>
                  <a:lnTo>
                    <a:pt x="334034" y="0"/>
                  </a:lnTo>
                  <a:lnTo>
                    <a:pt x="10663803" y="0"/>
                  </a:lnTo>
                  <a:lnTo>
                    <a:pt x="10716366" y="4161"/>
                  </a:lnTo>
                  <a:lnTo>
                    <a:pt x="10767166" y="16399"/>
                  </a:lnTo>
                  <a:lnTo>
                    <a:pt x="10815305" y="36341"/>
                  </a:lnTo>
                  <a:lnTo>
                    <a:pt x="10859883" y="63615"/>
                  </a:lnTo>
                  <a:lnTo>
                    <a:pt x="10900003" y="97849"/>
                  </a:lnTo>
                  <a:lnTo>
                    <a:pt x="10934224" y="137956"/>
                  </a:lnTo>
                  <a:lnTo>
                    <a:pt x="10961491" y="182527"/>
                  </a:lnTo>
                  <a:lnTo>
                    <a:pt x="10981429" y="230662"/>
                  </a:lnTo>
                  <a:lnTo>
                    <a:pt x="10993666" y="281461"/>
                  </a:lnTo>
                  <a:lnTo>
                    <a:pt x="10997827" y="334024"/>
                  </a:lnTo>
                  <a:lnTo>
                    <a:pt x="10997827" y="1670121"/>
                  </a:lnTo>
                  <a:lnTo>
                    <a:pt x="10994206" y="1719487"/>
                  </a:lnTo>
                  <a:lnTo>
                    <a:pt x="10983685" y="1766602"/>
                  </a:lnTo>
                  <a:lnTo>
                    <a:pt x="10966782" y="1810952"/>
                  </a:lnTo>
                  <a:lnTo>
                    <a:pt x="10944013" y="1852019"/>
                  </a:lnTo>
                  <a:lnTo>
                    <a:pt x="10915896" y="1889286"/>
                  </a:lnTo>
                  <a:lnTo>
                    <a:pt x="10882947" y="1922237"/>
                  </a:lnTo>
                  <a:lnTo>
                    <a:pt x="10845682" y="1950355"/>
                  </a:lnTo>
                  <a:lnTo>
                    <a:pt x="10804618" y="1973125"/>
                  </a:lnTo>
                  <a:lnTo>
                    <a:pt x="10760273" y="1990028"/>
                  </a:lnTo>
                  <a:lnTo>
                    <a:pt x="10713162" y="2000549"/>
                  </a:lnTo>
                  <a:lnTo>
                    <a:pt x="10663803" y="20041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13773" y="3995792"/>
              <a:ext cx="10998200" cy="2004695"/>
            </a:xfrm>
            <a:custGeom>
              <a:avLst/>
              <a:gdLst/>
              <a:ahLst/>
              <a:cxnLst/>
              <a:rect l="l" t="t" r="r" b="b"/>
              <a:pathLst>
                <a:path w="10998200" h="2004695">
                  <a:moveTo>
                    <a:pt x="0" y="334024"/>
                  </a:moveTo>
                  <a:lnTo>
                    <a:pt x="3621" y="284665"/>
                  </a:lnTo>
                  <a:lnTo>
                    <a:pt x="14142" y="237554"/>
                  </a:lnTo>
                  <a:lnTo>
                    <a:pt x="31045" y="193208"/>
                  </a:lnTo>
                  <a:lnTo>
                    <a:pt x="53814" y="152145"/>
                  </a:lnTo>
                  <a:lnTo>
                    <a:pt x="81932" y="114880"/>
                  </a:lnTo>
                  <a:lnTo>
                    <a:pt x="114883" y="81931"/>
                  </a:lnTo>
                  <a:lnTo>
                    <a:pt x="152149" y="53813"/>
                  </a:lnTo>
                  <a:lnTo>
                    <a:pt x="193213" y="31045"/>
                  </a:lnTo>
                  <a:lnTo>
                    <a:pt x="237560" y="14142"/>
                  </a:lnTo>
                  <a:lnTo>
                    <a:pt x="284673" y="3621"/>
                  </a:lnTo>
                  <a:lnTo>
                    <a:pt x="334034" y="0"/>
                  </a:lnTo>
                  <a:lnTo>
                    <a:pt x="10663803" y="0"/>
                  </a:lnTo>
                  <a:lnTo>
                    <a:pt x="10716366" y="4161"/>
                  </a:lnTo>
                  <a:lnTo>
                    <a:pt x="10767166" y="16399"/>
                  </a:lnTo>
                  <a:lnTo>
                    <a:pt x="10815305" y="36341"/>
                  </a:lnTo>
                  <a:lnTo>
                    <a:pt x="10859883" y="63615"/>
                  </a:lnTo>
                  <a:lnTo>
                    <a:pt x="10900003" y="97849"/>
                  </a:lnTo>
                  <a:lnTo>
                    <a:pt x="10934224" y="137956"/>
                  </a:lnTo>
                  <a:lnTo>
                    <a:pt x="10961491" y="182527"/>
                  </a:lnTo>
                  <a:lnTo>
                    <a:pt x="10981429" y="230662"/>
                  </a:lnTo>
                  <a:lnTo>
                    <a:pt x="10993666" y="281461"/>
                  </a:lnTo>
                  <a:lnTo>
                    <a:pt x="10997827" y="334024"/>
                  </a:lnTo>
                  <a:lnTo>
                    <a:pt x="10997827" y="1670121"/>
                  </a:lnTo>
                  <a:lnTo>
                    <a:pt x="10994206" y="1719487"/>
                  </a:lnTo>
                  <a:lnTo>
                    <a:pt x="10983685" y="1766602"/>
                  </a:lnTo>
                  <a:lnTo>
                    <a:pt x="10966782" y="1810952"/>
                  </a:lnTo>
                  <a:lnTo>
                    <a:pt x="10944013" y="1852019"/>
                  </a:lnTo>
                  <a:lnTo>
                    <a:pt x="10915896" y="1889286"/>
                  </a:lnTo>
                  <a:lnTo>
                    <a:pt x="10882947" y="1922237"/>
                  </a:lnTo>
                  <a:lnTo>
                    <a:pt x="10845682" y="1950355"/>
                  </a:lnTo>
                  <a:lnTo>
                    <a:pt x="10804618" y="1973125"/>
                  </a:lnTo>
                  <a:lnTo>
                    <a:pt x="10760273" y="1990028"/>
                  </a:lnTo>
                  <a:lnTo>
                    <a:pt x="10713162" y="2000549"/>
                  </a:lnTo>
                  <a:lnTo>
                    <a:pt x="10663803" y="2004170"/>
                  </a:lnTo>
                  <a:lnTo>
                    <a:pt x="334034" y="2004170"/>
                  </a:lnTo>
                  <a:lnTo>
                    <a:pt x="284673" y="2000549"/>
                  </a:lnTo>
                  <a:lnTo>
                    <a:pt x="237560" y="1990028"/>
                  </a:lnTo>
                  <a:lnTo>
                    <a:pt x="193213" y="1973125"/>
                  </a:lnTo>
                  <a:lnTo>
                    <a:pt x="152149" y="1950355"/>
                  </a:lnTo>
                  <a:lnTo>
                    <a:pt x="114883" y="1922237"/>
                  </a:lnTo>
                  <a:lnTo>
                    <a:pt x="81932" y="1889286"/>
                  </a:lnTo>
                  <a:lnTo>
                    <a:pt x="53814" y="1852019"/>
                  </a:lnTo>
                  <a:lnTo>
                    <a:pt x="31045" y="1810952"/>
                  </a:lnTo>
                  <a:lnTo>
                    <a:pt x="14142" y="1766602"/>
                  </a:lnTo>
                  <a:lnTo>
                    <a:pt x="3621" y="1719487"/>
                  </a:lnTo>
                  <a:lnTo>
                    <a:pt x="0" y="1670121"/>
                  </a:lnTo>
                  <a:lnTo>
                    <a:pt x="0" y="33402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8975">
              <a:lnSpc>
                <a:spcPct val="100000"/>
              </a:lnSpc>
              <a:spcBef>
                <a:spcPts val="100"/>
              </a:spcBef>
            </a:pPr>
            <a:r>
              <a:rPr dirty="0"/>
              <a:t>Hospital</a:t>
            </a:r>
            <a:r>
              <a:rPr dirty="0" spc="-170"/>
              <a:t> </a:t>
            </a:r>
            <a:r>
              <a:rPr dirty="0" spc="-10"/>
              <a:t>Estadual</a:t>
            </a:r>
            <a:r>
              <a:rPr dirty="0" spc="-165"/>
              <a:t> </a:t>
            </a:r>
            <a:r>
              <a:rPr dirty="0"/>
              <a:t>Sumaré</a:t>
            </a:r>
            <a:r>
              <a:rPr dirty="0" spc="-170"/>
              <a:t> </a:t>
            </a:r>
            <a:r>
              <a:rPr dirty="0"/>
              <a:t>(HES)</a:t>
            </a:r>
            <a:r>
              <a:rPr dirty="0" spc="-165"/>
              <a:t> </a:t>
            </a:r>
            <a:r>
              <a:rPr dirty="0"/>
              <a:t>-</a:t>
            </a:r>
            <a:r>
              <a:rPr dirty="0" spc="-165"/>
              <a:t> </a:t>
            </a:r>
            <a:r>
              <a:rPr dirty="0" spc="-10"/>
              <a:t>Unicamp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40640" rIns="0" bIns="0" rtlCol="0" vert="horz">
            <a:spAutoFit/>
          </a:bodyPr>
          <a:lstStyle/>
          <a:p>
            <a:pPr marL="224790">
              <a:lnSpc>
                <a:spcPct val="100000"/>
              </a:lnSpc>
              <a:spcBef>
                <a:spcPts val="320"/>
              </a:spcBef>
            </a:pPr>
            <a:r>
              <a:rPr dirty="0" spc="-25"/>
              <a:t>ONA</a:t>
            </a:r>
          </a:p>
          <a:p>
            <a:pPr marL="12700">
              <a:lnSpc>
                <a:spcPct val="100000"/>
              </a:lnSpc>
              <a:spcBef>
                <a:spcPts val="254"/>
              </a:spcBef>
              <a:tabLst>
                <a:tab pos="453390" algn="l"/>
              </a:tabLst>
            </a:pPr>
            <a:r>
              <a:rPr dirty="0" sz="1800" spc="180" b="0">
                <a:latin typeface="Segoe UI Symbol"/>
                <a:cs typeface="Segoe UI Symbol"/>
              </a:rPr>
              <a:t>✔</a:t>
            </a:r>
            <a:r>
              <a:rPr dirty="0" sz="1800" b="0">
                <a:latin typeface="Segoe UI Symbol"/>
                <a:cs typeface="Segoe UI Symbol"/>
              </a:rPr>
              <a:t>	</a:t>
            </a:r>
            <a:r>
              <a:rPr dirty="0" sz="2800" b="0">
                <a:latin typeface="Calibri"/>
                <a:cs typeface="Calibri"/>
              </a:rPr>
              <a:t>Nível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1: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2002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53390" algn="l"/>
              </a:tabLst>
            </a:pPr>
            <a:r>
              <a:rPr dirty="0" sz="1800" spc="180" b="0">
                <a:latin typeface="Segoe UI Symbol"/>
                <a:cs typeface="Segoe UI Symbol"/>
              </a:rPr>
              <a:t>✔</a:t>
            </a:r>
            <a:r>
              <a:rPr dirty="0" sz="1800" b="0">
                <a:latin typeface="Segoe UI Symbol"/>
                <a:cs typeface="Segoe UI Symbol"/>
              </a:rPr>
              <a:t>	</a:t>
            </a:r>
            <a:r>
              <a:rPr dirty="0" sz="2800" b="0">
                <a:latin typeface="Calibri"/>
                <a:cs typeface="Calibri"/>
              </a:rPr>
              <a:t>Nível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2: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2003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53390" algn="l"/>
              </a:tabLst>
            </a:pPr>
            <a:r>
              <a:rPr dirty="0" sz="1800" spc="180" b="0">
                <a:latin typeface="Segoe UI Symbol"/>
                <a:cs typeface="Segoe UI Symbol"/>
              </a:rPr>
              <a:t>✔</a:t>
            </a:r>
            <a:r>
              <a:rPr dirty="0" sz="1800" b="0">
                <a:latin typeface="Segoe UI Symbol"/>
                <a:cs typeface="Segoe UI Symbol"/>
              </a:rPr>
              <a:t>	</a:t>
            </a:r>
            <a:r>
              <a:rPr dirty="0" sz="2800" b="0">
                <a:latin typeface="Calibri"/>
                <a:cs typeface="Calibri"/>
              </a:rPr>
              <a:t>Nível</a:t>
            </a:r>
            <a:r>
              <a:rPr dirty="0" sz="2800" spc="-45" b="0">
                <a:latin typeface="Calibri"/>
                <a:cs typeface="Calibri"/>
              </a:rPr>
              <a:t> </a:t>
            </a:r>
            <a:r>
              <a:rPr dirty="0" sz="2800" b="0">
                <a:latin typeface="Calibri"/>
                <a:cs typeface="Calibri"/>
              </a:rPr>
              <a:t>3:</a:t>
            </a:r>
            <a:r>
              <a:rPr dirty="0" sz="2800" spc="-40" b="0">
                <a:latin typeface="Calibri"/>
                <a:cs typeface="Calibri"/>
              </a:rPr>
              <a:t> </a:t>
            </a:r>
            <a:r>
              <a:rPr dirty="0" sz="2800" spc="-20" b="0">
                <a:latin typeface="Calibri"/>
                <a:cs typeface="Calibri"/>
              </a:rPr>
              <a:t>2006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  <a:tabLst>
                <a:tab pos="453390" algn="l"/>
              </a:tabLst>
            </a:pPr>
            <a:r>
              <a:rPr dirty="0" sz="1800" spc="180" b="0">
                <a:latin typeface="Segoe UI Symbol"/>
                <a:cs typeface="Segoe UI Symbol"/>
              </a:rPr>
              <a:t>✔</a:t>
            </a:r>
            <a:r>
              <a:rPr dirty="0" sz="1800" b="0">
                <a:latin typeface="Segoe UI Symbol"/>
                <a:cs typeface="Segoe UI Symbol"/>
              </a:rPr>
              <a:t>	</a:t>
            </a:r>
            <a:r>
              <a:rPr dirty="0" sz="2800" spc="-10" b="0">
                <a:latin typeface="Calibri"/>
                <a:cs typeface="Calibri"/>
              </a:rPr>
              <a:t>Recertificação:</a:t>
            </a:r>
            <a:endParaRPr sz="2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15"/>
              </a:spcBef>
              <a:tabLst>
                <a:tab pos="910590" algn="l"/>
              </a:tabLst>
            </a:pPr>
            <a:r>
              <a:rPr dirty="0" sz="1800" spc="180" b="0">
                <a:latin typeface="Segoe UI Symbol"/>
                <a:cs typeface="Segoe UI Symbol"/>
              </a:rPr>
              <a:t>✔</a:t>
            </a:r>
            <a:r>
              <a:rPr dirty="0" sz="1800" b="0">
                <a:latin typeface="Segoe UI Symbol"/>
                <a:cs typeface="Segoe UI Symbol"/>
              </a:rPr>
              <a:t>	</a:t>
            </a:r>
            <a:r>
              <a:rPr dirty="0" spc="-20" b="0">
                <a:latin typeface="Calibri"/>
                <a:cs typeface="Calibri"/>
              </a:rPr>
              <a:t>2009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15"/>
              </a:spcBef>
              <a:tabLst>
                <a:tab pos="910590" algn="l"/>
              </a:tabLst>
            </a:pPr>
            <a:r>
              <a:rPr dirty="0" sz="1800" spc="180" b="0">
                <a:latin typeface="Segoe UI Symbol"/>
                <a:cs typeface="Segoe UI Symbol"/>
              </a:rPr>
              <a:t>✔</a:t>
            </a:r>
            <a:r>
              <a:rPr dirty="0" sz="1800" b="0">
                <a:latin typeface="Segoe UI Symbol"/>
                <a:cs typeface="Segoe UI Symbol"/>
              </a:rPr>
              <a:t>	</a:t>
            </a:r>
            <a:r>
              <a:rPr dirty="0" spc="-25" b="0">
                <a:latin typeface="Calibri"/>
                <a:cs typeface="Calibri"/>
              </a:rPr>
              <a:t>...</a:t>
            </a:r>
            <a:endParaRPr sz="1800">
              <a:latin typeface="Calibri"/>
              <a:cs typeface="Calibri"/>
            </a:endParaRPr>
          </a:p>
          <a:p>
            <a:pPr marL="469265">
              <a:lnSpc>
                <a:spcPct val="100000"/>
              </a:lnSpc>
              <a:spcBef>
                <a:spcPts val="210"/>
              </a:spcBef>
              <a:tabLst>
                <a:tab pos="910590" algn="l"/>
              </a:tabLst>
            </a:pPr>
            <a:r>
              <a:rPr dirty="0" sz="1800" spc="180" b="0">
                <a:latin typeface="Segoe UI Symbol"/>
                <a:cs typeface="Segoe UI Symbol"/>
              </a:rPr>
              <a:t>✔</a:t>
            </a:r>
            <a:r>
              <a:rPr dirty="0" sz="1800" b="0">
                <a:latin typeface="Segoe UI Symbol"/>
                <a:cs typeface="Segoe UI Symbol"/>
              </a:rPr>
              <a:t>	</a:t>
            </a:r>
            <a:r>
              <a:rPr dirty="0" spc="-20" b="0">
                <a:latin typeface="Calibri"/>
                <a:cs typeface="Calibri"/>
              </a:rPr>
              <a:t>2023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473812" y="2083633"/>
            <a:ext cx="272605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libri"/>
                <a:cs typeface="Calibri"/>
              </a:rPr>
              <a:t>Canada</a:t>
            </a:r>
            <a:r>
              <a:rPr dirty="0" sz="2400" spc="-105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Accreditation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242124" y="2583708"/>
          <a:ext cx="1301115" cy="188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8775"/>
                <a:gridCol w="866140"/>
              </a:tblGrid>
              <a:tr h="433070">
                <a:tc>
                  <a:txBody>
                    <a:bodyPr/>
                    <a:lstStyle/>
                    <a:p>
                      <a:pPr algn="ctr" marR="7556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dirty="0" sz="1800" spc="180">
                          <a:latin typeface="Segoe UI Symbol"/>
                          <a:cs typeface="Segoe UI Symbol"/>
                        </a:rPr>
                        <a:t>✔</a:t>
                      </a:r>
                      <a:endParaRPr sz="18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3810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2660"/>
                        </a:lnSpc>
                      </a:pPr>
                      <a:r>
                        <a:rPr dirty="0" sz="2800" spc="-20">
                          <a:latin typeface="Calibri"/>
                          <a:cs typeface="Calibri"/>
                        </a:rPr>
                        <a:t>2012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510540">
                <a:tc>
                  <a:txBody>
                    <a:bodyPr/>
                    <a:lstStyle/>
                    <a:p>
                      <a:pPr algn="ctr" marR="7556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800" spc="180">
                          <a:latin typeface="Segoe UI Symbol"/>
                          <a:cs typeface="Segoe UI Symbol"/>
                        </a:rPr>
                        <a:t>✔</a:t>
                      </a:r>
                      <a:endParaRPr sz="18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1557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3270"/>
                        </a:lnSpc>
                      </a:pPr>
                      <a:r>
                        <a:rPr dirty="0" sz="2800" spc="-20">
                          <a:latin typeface="Calibri"/>
                          <a:cs typeface="Calibri"/>
                        </a:rPr>
                        <a:t>2015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510540">
                <a:tc>
                  <a:txBody>
                    <a:bodyPr/>
                    <a:lstStyle/>
                    <a:p>
                      <a:pPr algn="ctr" marR="7556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800" spc="180">
                          <a:latin typeface="Segoe UI Symbol"/>
                          <a:cs typeface="Segoe UI Symbol"/>
                        </a:rPr>
                        <a:t>✔</a:t>
                      </a:r>
                      <a:endParaRPr sz="18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1557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3270"/>
                        </a:lnSpc>
                      </a:pPr>
                      <a:r>
                        <a:rPr dirty="0" sz="2800" spc="-25">
                          <a:latin typeface="Calibri"/>
                          <a:cs typeface="Calibri"/>
                        </a:rPr>
                        <a:t>...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  <a:tr h="433070">
                <a:tc>
                  <a:txBody>
                    <a:bodyPr/>
                    <a:lstStyle/>
                    <a:p>
                      <a:pPr algn="ctr" marR="7556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dirty="0" sz="1800" spc="180">
                          <a:latin typeface="Segoe UI Symbol"/>
                          <a:cs typeface="Segoe UI Symbol"/>
                        </a:rPr>
                        <a:t>✔</a:t>
                      </a:r>
                      <a:endParaRPr sz="1800">
                        <a:latin typeface="Segoe UI Symbol"/>
                        <a:cs typeface="Segoe UI Symbol"/>
                      </a:endParaRPr>
                    </a:p>
                  </a:txBody>
                  <a:tcPr marL="0" marR="0" marB="0" marT="115570"/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ts val="3270"/>
                        </a:lnSpc>
                      </a:pPr>
                      <a:r>
                        <a:rPr dirty="0" sz="2800" spc="-20">
                          <a:latin typeface="Calibri"/>
                          <a:cs typeface="Calibri"/>
                        </a:rPr>
                        <a:t>2023</a:t>
                      </a:r>
                      <a:endParaRPr sz="2800">
                        <a:latin typeface="Calibri"/>
                        <a:cs typeface="Calibri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6095987" y="1916478"/>
            <a:ext cx="0" cy="4273550"/>
          </a:xfrm>
          <a:custGeom>
            <a:avLst/>
            <a:gdLst/>
            <a:ahLst/>
            <a:cxnLst/>
            <a:rect l="l" t="t" r="r" b="b"/>
            <a:pathLst>
              <a:path w="0" h="4273550">
                <a:moveTo>
                  <a:pt x="0" y="0"/>
                </a:moveTo>
                <a:lnTo>
                  <a:pt x="0" y="4273183"/>
                </a:lnTo>
              </a:path>
            </a:pathLst>
          </a:custGeom>
          <a:ln w="9524">
            <a:solidFill>
              <a:srgbClr val="3D6EC1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77823" rIns="0" bIns="0" rtlCol="0" vert="horz">
            <a:spAutoFit/>
          </a:bodyPr>
          <a:lstStyle/>
          <a:p>
            <a:pPr marL="687705">
              <a:lnSpc>
                <a:spcPct val="100000"/>
              </a:lnSpc>
              <a:spcBef>
                <a:spcPts val="100"/>
              </a:spcBef>
            </a:pPr>
            <a:r>
              <a:rPr dirty="0"/>
              <a:t>HES</a:t>
            </a:r>
            <a:r>
              <a:rPr dirty="0" spc="-80"/>
              <a:t> </a:t>
            </a:r>
            <a:r>
              <a:rPr dirty="0" spc="-10"/>
              <a:t>hoje...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534986" y="2146240"/>
            <a:ext cx="11118850" cy="4132579"/>
            <a:chOff x="534986" y="2146240"/>
            <a:chExt cx="11118850" cy="4132579"/>
          </a:xfrm>
        </p:grpSpPr>
        <p:sp>
          <p:nvSpPr>
            <p:cNvPr id="4" name="object 4" descr=""/>
            <p:cNvSpPr/>
            <p:nvPr/>
          </p:nvSpPr>
          <p:spPr>
            <a:xfrm>
              <a:off x="547686" y="2468900"/>
              <a:ext cx="11093450" cy="1852295"/>
            </a:xfrm>
            <a:custGeom>
              <a:avLst/>
              <a:gdLst/>
              <a:ahLst/>
              <a:cxnLst/>
              <a:rect l="l" t="t" r="r" b="b"/>
              <a:pathLst>
                <a:path w="11093450" h="1852295">
                  <a:moveTo>
                    <a:pt x="0" y="0"/>
                  </a:moveTo>
                  <a:lnTo>
                    <a:pt x="11093440" y="0"/>
                  </a:lnTo>
                  <a:lnTo>
                    <a:pt x="11093440" y="1852191"/>
                  </a:lnTo>
                  <a:lnTo>
                    <a:pt x="0" y="1852191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4272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02357" y="2158940"/>
              <a:ext cx="7765415" cy="620395"/>
            </a:xfrm>
            <a:custGeom>
              <a:avLst/>
              <a:gdLst/>
              <a:ahLst/>
              <a:cxnLst/>
              <a:rect l="l" t="t" r="r" b="b"/>
              <a:pathLst>
                <a:path w="7765415" h="620394">
                  <a:moveTo>
                    <a:pt x="7662074" y="619928"/>
                  </a:moveTo>
                  <a:lnTo>
                    <a:pt x="103322" y="619928"/>
                  </a:lnTo>
                  <a:lnTo>
                    <a:pt x="63104" y="611806"/>
                  </a:lnTo>
                  <a:lnTo>
                    <a:pt x="30262" y="589660"/>
                  </a:lnTo>
                  <a:lnTo>
                    <a:pt x="8119" y="556816"/>
                  </a:lnTo>
                  <a:lnTo>
                    <a:pt x="0" y="516603"/>
                  </a:lnTo>
                  <a:lnTo>
                    <a:pt x="0" y="103322"/>
                  </a:lnTo>
                  <a:lnTo>
                    <a:pt x="8119" y="63104"/>
                  </a:lnTo>
                  <a:lnTo>
                    <a:pt x="30262" y="30262"/>
                  </a:lnTo>
                  <a:lnTo>
                    <a:pt x="63104" y="8119"/>
                  </a:lnTo>
                  <a:lnTo>
                    <a:pt x="103322" y="0"/>
                  </a:lnTo>
                  <a:lnTo>
                    <a:pt x="7662074" y="0"/>
                  </a:lnTo>
                  <a:lnTo>
                    <a:pt x="7701608" y="7865"/>
                  </a:lnTo>
                  <a:lnTo>
                    <a:pt x="7735124" y="30262"/>
                  </a:lnTo>
                  <a:lnTo>
                    <a:pt x="7757536" y="63782"/>
                  </a:lnTo>
                  <a:lnTo>
                    <a:pt x="7765399" y="103322"/>
                  </a:lnTo>
                  <a:lnTo>
                    <a:pt x="7765399" y="516603"/>
                  </a:lnTo>
                  <a:lnTo>
                    <a:pt x="7757281" y="556816"/>
                  </a:lnTo>
                  <a:lnTo>
                    <a:pt x="7735140" y="589660"/>
                  </a:lnTo>
                  <a:lnTo>
                    <a:pt x="7702297" y="611806"/>
                  </a:lnTo>
                  <a:lnTo>
                    <a:pt x="7662074" y="619928"/>
                  </a:lnTo>
                  <a:close/>
                </a:path>
              </a:pathLst>
            </a:custGeom>
            <a:solidFill>
              <a:srgbClr val="2F5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102357" y="2158940"/>
              <a:ext cx="7765415" cy="620395"/>
            </a:xfrm>
            <a:custGeom>
              <a:avLst/>
              <a:gdLst/>
              <a:ahLst/>
              <a:cxnLst/>
              <a:rect l="l" t="t" r="r" b="b"/>
              <a:pathLst>
                <a:path w="7765415" h="620394">
                  <a:moveTo>
                    <a:pt x="0" y="103322"/>
                  </a:moveTo>
                  <a:lnTo>
                    <a:pt x="8119" y="63104"/>
                  </a:lnTo>
                  <a:lnTo>
                    <a:pt x="30262" y="30262"/>
                  </a:lnTo>
                  <a:lnTo>
                    <a:pt x="63104" y="8119"/>
                  </a:lnTo>
                  <a:lnTo>
                    <a:pt x="103322" y="0"/>
                  </a:lnTo>
                  <a:lnTo>
                    <a:pt x="7662074" y="0"/>
                  </a:lnTo>
                  <a:lnTo>
                    <a:pt x="7701608" y="7865"/>
                  </a:lnTo>
                  <a:lnTo>
                    <a:pt x="7735124" y="30262"/>
                  </a:lnTo>
                  <a:lnTo>
                    <a:pt x="7757536" y="63782"/>
                  </a:lnTo>
                  <a:lnTo>
                    <a:pt x="7765399" y="103322"/>
                  </a:lnTo>
                  <a:lnTo>
                    <a:pt x="7765399" y="516603"/>
                  </a:lnTo>
                  <a:lnTo>
                    <a:pt x="7757281" y="556816"/>
                  </a:lnTo>
                  <a:lnTo>
                    <a:pt x="7735140" y="589660"/>
                  </a:lnTo>
                  <a:lnTo>
                    <a:pt x="7702297" y="611806"/>
                  </a:lnTo>
                  <a:lnTo>
                    <a:pt x="7662074" y="619928"/>
                  </a:lnTo>
                  <a:lnTo>
                    <a:pt x="103322" y="619928"/>
                  </a:lnTo>
                  <a:lnTo>
                    <a:pt x="63104" y="611806"/>
                  </a:lnTo>
                  <a:lnTo>
                    <a:pt x="30262" y="589660"/>
                  </a:lnTo>
                  <a:lnTo>
                    <a:pt x="8119" y="556816"/>
                  </a:lnTo>
                  <a:lnTo>
                    <a:pt x="0" y="516603"/>
                  </a:lnTo>
                  <a:lnTo>
                    <a:pt x="0" y="103322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47686" y="4744465"/>
              <a:ext cx="11093450" cy="1521460"/>
            </a:xfrm>
            <a:custGeom>
              <a:avLst/>
              <a:gdLst/>
              <a:ahLst/>
              <a:cxnLst/>
              <a:rect l="l" t="t" r="r" b="b"/>
              <a:pathLst>
                <a:path w="11093450" h="1521460">
                  <a:moveTo>
                    <a:pt x="0" y="0"/>
                  </a:moveTo>
                  <a:lnTo>
                    <a:pt x="11093440" y="0"/>
                  </a:lnTo>
                  <a:lnTo>
                    <a:pt x="11093440" y="1521446"/>
                  </a:lnTo>
                  <a:lnTo>
                    <a:pt x="0" y="1521446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4272C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02357" y="4434491"/>
              <a:ext cx="7765415" cy="620395"/>
            </a:xfrm>
            <a:custGeom>
              <a:avLst/>
              <a:gdLst/>
              <a:ahLst/>
              <a:cxnLst/>
              <a:rect l="l" t="t" r="r" b="b"/>
              <a:pathLst>
                <a:path w="7765415" h="620395">
                  <a:moveTo>
                    <a:pt x="7662074" y="619923"/>
                  </a:moveTo>
                  <a:lnTo>
                    <a:pt x="103322" y="619923"/>
                  </a:lnTo>
                  <a:lnTo>
                    <a:pt x="63104" y="611805"/>
                  </a:lnTo>
                  <a:lnTo>
                    <a:pt x="30262" y="589664"/>
                  </a:lnTo>
                  <a:lnTo>
                    <a:pt x="8119" y="556821"/>
                  </a:lnTo>
                  <a:lnTo>
                    <a:pt x="0" y="516598"/>
                  </a:lnTo>
                  <a:lnTo>
                    <a:pt x="0" y="103324"/>
                  </a:lnTo>
                  <a:lnTo>
                    <a:pt x="8119" y="63112"/>
                  </a:lnTo>
                  <a:lnTo>
                    <a:pt x="30262" y="30268"/>
                  </a:lnTo>
                  <a:lnTo>
                    <a:pt x="63104" y="8121"/>
                  </a:lnTo>
                  <a:lnTo>
                    <a:pt x="103322" y="0"/>
                  </a:lnTo>
                  <a:lnTo>
                    <a:pt x="7662074" y="0"/>
                  </a:lnTo>
                  <a:lnTo>
                    <a:pt x="7701608" y="7871"/>
                  </a:lnTo>
                  <a:lnTo>
                    <a:pt x="7735124" y="30274"/>
                  </a:lnTo>
                  <a:lnTo>
                    <a:pt x="7757536" y="63790"/>
                  </a:lnTo>
                  <a:lnTo>
                    <a:pt x="7765399" y="103324"/>
                  </a:lnTo>
                  <a:lnTo>
                    <a:pt x="7765399" y="516598"/>
                  </a:lnTo>
                  <a:lnTo>
                    <a:pt x="7757281" y="556821"/>
                  </a:lnTo>
                  <a:lnTo>
                    <a:pt x="7735140" y="589664"/>
                  </a:lnTo>
                  <a:lnTo>
                    <a:pt x="7702297" y="611805"/>
                  </a:lnTo>
                  <a:lnTo>
                    <a:pt x="7662074" y="619923"/>
                  </a:lnTo>
                  <a:close/>
                </a:path>
              </a:pathLst>
            </a:custGeom>
            <a:solidFill>
              <a:srgbClr val="2F54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02357" y="4434491"/>
              <a:ext cx="7765415" cy="620395"/>
            </a:xfrm>
            <a:custGeom>
              <a:avLst/>
              <a:gdLst/>
              <a:ahLst/>
              <a:cxnLst/>
              <a:rect l="l" t="t" r="r" b="b"/>
              <a:pathLst>
                <a:path w="7765415" h="620395">
                  <a:moveTo>
                    <a:pt x="0" y="103324"/>
                  </a:moveTo>
                  <a:lnTo>
                    <a:pt x="8119" y="63112"/>
                  </a:lnTo>
                  <a:lnTo>
                    <a:pt x="30262" y="30268"/>
                  </a:lnTo>
                  <a:lnTo>
                    <a:pt x="63104" y="8121"/>
                  </a:lnTo>
                  <a:lnTo>
                    <a:pt x="103322" y="0"/>
                  </a:lnTo>
                  <a:lnTo>
                    <a:pt x="7662074" y="0"/>
                  </a:lnTo>
                  <a:lnTo>
                    <a:pt x="7701608" y="7871"/>
                  </a:lnTo>
                  <a:lnTo>
                    <a:pt x="7735124" y="30274"/>
                  </a:lnTo>
                  <a:lnTo>
                    <a:pt x="7757536" y="63790"/>
                  </a:lnTo>
                  <a:lnTo>
                    <a:pt x="7765399" y="103324"/>
                  </a:lnTo>
                  <a:lnTo>
                    <a:pt x="7765399" y="516598"/>
                  </a:lnTo>
                  <a:lnTo>
                    <a:pt x="7757281" y="556821"/>
                  </a:lnTo>
                  <a:lnTo>
                    <a:pt x="7735140" y="589664"/>
                  </a:lnTo>
                  <a:lnTo>
                    <a:pt x="7702297" y="611805"/>
                  </a:lnTo>
                  <a:lnTo>
                    <a:pt x="7662074" y="619923"/>
                  </a:lnTo>
                  <a:lnTo>
                    <a:pt x="103322" y="619923"/>
                  </a:lnTo>
                  <a:lnTo>
                    <a:pt x="63104" y="611805"/>
                  </a:lnTo>
                  <a:lnTo>
                    <a:pt x="30262" y="589664"/>
                  </a:lnTo>
                  <a:lnTo>
                    <a:pt x="8119" y="556821"/>
                  </a:lnTo>
                  <a:lnTo>
                    <a:pt x="0" y="516598"/>
                  </a:lnTo>
                  <a:lnTo>
                    <a:pt x="0" y="103324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405664" y="2275910"/>
            <a:ext cx="6510020" cy="385000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~270</a:t>
            </a:r>
            <a:r>
              <a:rPr dirty="0" sz="21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 MT"/>
                <a:cs typeface="Arial MT"/>
              </a:rPr>
              <a:t>leitos</a:t>
            </a:r>
            <a:endParaRPr sz="2100">
              <a:latin typeface="Arial MT"/>
              <a:cs typeface="Arial MT"/>
            </a:endParaRPr>
          </a:p>
          <a:p>
            <a:pPr marL="227329" indent="-188595">
              <a:lnSpc>
                <a:spcPct val="100000"/>
              </a:lnSpc>
              <a:spcBef>
                <a:spcPts val="1990"/>
              </a:spcBef>
              <a:buChar char="•"/>
              <a:tabLst>
                <a:tab pos="227329" algn="l"/>
              </a:tabLst>
            </a:pPr>
            <a:r>
              <a:rPr dirty="0" sz="2100">
                <a:latin typeface="Arial MT"/>
                <a:cs typeface="Arial MT"/>
              </a:rPr>
              <a:t>16</a:t>
            </a:r>
            <a:r>
              <a:rPr dirty="0" sz="2100" spc="-3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UTI</a:t>
            </a:r>
            <a:r>
              <a:rPr dirty="0" sz="2100" spc="-3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adulto</a:t>
            </a:r>
            <a:endParaRPr sz="2100">
              <a:latin typeface="Arial MT"/>
              <a:cs typeface="Arial MT"/>
            </a:endParaRPr>
          </a:p>
          <a:p>
            <a:pPr marL="227329" indent="-188595">
              <a:lnSpc>
                <a:spcPct val="100000"/>
              </a:lnSpc>
              <a:spcBef>
                <a:spcPts val="60"/>
              </a:spcBef>
              <a:buChar char="•"/>
              <a:tabLst>
                <a:tab pos="227329" algn="l"/>
              </a:tabLst>
            </a:pPr>
            <a:r>
              <a:rPr dirty="0" sz="2100">
                <a:latin typeface="Arial MT"/>
                <a:cs typeface="Arial MT"/>
              </a:rPr>
              <a:t>12</a:t>
            </a:r>
            <a:r>
              <a:rPr dirty="0" sz="2100" spc="-3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UTI</a:t>
            </a:r>
            <a:r>
              <a:rPr dirty="0" sz="2100" spc="-3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Neonatal</a:t>
            </a:r>
            <a:endParaRPr sz="2100">
              <a:latin typeface="Arial MT"/>
              <a:cs typeface="Arial MT"/>
            </a:endParaRPr>
          </a:p>
          <a:p>
            <a:pPr marL="227329" indent="-188595">
              <a:lnSpc>
                <a:spcPct val="100000"/>
              </a:lnSpc>
              <a:spcBef>
                <a:spcPts val="65"/>
              </a:spcBef>
              <a:buChar char="•"/>
              <a:tabLst>
                <a:tab pos="227329" algn="l"/>
              </a:tabLst>
            </a:pPr>
            <a:r>
              <a:rPr dirty="0" sz="2100">
                <a:latin typeface="Arial MT"/>
                <a:cs typeface="Arial MT"/>
              </a:rPr>
              <a:t>10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Semi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Neonatal</a:t>
            </a:r>
            <a:endParaRPr sz="2100">
              <a:latin typeface="Arial MT"/>
              <a:cs typeface="Arial MT"/>
            </a:endParaRPr>
          </a:p>
          <a:p>
            <a:pPr marL="227329" indent="-188595">
              <a:lnSpc>
                <a:spcPct val="100000"/>
              </a:lnSpc>
              <a:spcBef>
                <a:spcPts val="60"/>
              </a:spcBef>
              <a:buChar char="•"/>
              <a:tabLst>
                <a:tab pos="227329" algn="l"/>
              </a:tabLst>
            </a:pPr>
            <a:r>
              <a:rPr dirty="0" sz="2100">
                <a:latin typeface="Arial MT"/>
                <a:cs typeface="Arial MT"/>
              </a:rPr>
              <a:t>06</a:t>
            </a:r>
            <a:r>
              <a:rPr dirty="0" sz="2100" spc="-3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UTI</a:t>
            </a:r>
            <a:r>
              <a:rPr dirty="0" sz="2100" spc="-30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Pediátrica</a:t>
            </a:r>
            <a:endParaRPr sz="2100">
              <a:latin typeface="Arial MT"/>
              <a:cs typeface="Arial MT"/>
            </a:endParaRPr>
          </a:p>
          <a:p>
            <a:pPr marL="12700" marR="5080">
              <a:lnSpc>
                <a:spcPts val="2270"/>
              </a:lnSpc>
              <a:spcBef>
                <a:spcPts val="2290"/>
              </a:spcBef>
            </a:pP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Referência</a:t>
            </a:r>
            <a:r>
              <a:rPr dirty="0" sz="21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para</a:t>
            </a:r>
            <a:r>
              <a:rPr dirty="0" sz="21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urgência</a:t>
            </a:r>
            <a:r>
              <a:rPr dirty="0" sz="21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(cirurgia,</a:t>
            </a:r>
            <a:r>
              <a:rPr dirty="0" sz="21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ortopedia,</a:t>
            </a:r>
            <a:r>
              <a:rPr dirty="0" sz="21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GO,</a:t>
            </a:r>
            <a:r>
              <a:rPr dirty="0" sz="21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 spc="-25">
                <a:solidFill>
                  <a:srgbClr val="FFFFFF"/>
                </a:solidFill>
                <a:latin typeface="Arial MT"/>
                <a:cs typeface="Arial MT"/>
              </a:rPr>
              <a:t>CM, </a:t>
            </a: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Pediatria)</a:t>
            </a:r>
            <a:r>
              <a:rPr dirty="0" sz="21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dirty="0" sz="21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>
                <a:solidFill>
                  <a:srgbClr val="FFFFFF"/>
                </a:solidFill>
                <a:latin typeface="Arial MT"/>
                <a:cs typeface="Arial MT"/>
              </a:rPr>
              <a:t>cirurgias</a:t>
            </a:r>
            <a:r>
              <a:rPr dirty="0" sz="21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2100" spc="-10">
                <a:solidFill>
                  <a:srgbClr val="FFFFFF"/>
                </a:solidFill>
                <a:latin typeface="Arial MT"/>
                <a:cs typeface="Arial MT"/>
              </a:rPr>
              <a:t>eletivas</a:t>
            </a:r>
            <a:endParaRPr sz="2100">
              <a:latin typeface="Arial MT"/>
              <a:cs typeface="Arial MT"/>
            </a:endParaRPr>
          </a:p>
          <a:p>
            <a:pPr marL="227329" indent="-188595">
              <a:lnSpc>
                <a:spcPct val="100000"/>
              </a:lnSpc>
              <a:spcBef>
                <a:spcPts val="819"/>
              </a:spcBef>
              <a:buChar char="•"/>
              <a:tabLst>
                <a:tab pos="227329" algn="l"/>
              </a:tabLst>
            </a:pPr>
            <a:r>
              <a:rPr dirty="0" sz="2100">
                <a:latin typeface="Arial MT"/>
                <a:cs typeface="Arial MT"/>
              </a:rPr>
              <a:t>Postectomia</a:t>
            </a:r>
            <a:r>
              <a:rPr dirty="0" sz="2100" spc="-100">
                <a:latin typeface="Arial MT"/>
                <a:cs typeface="Arial MT"/>
              </a:rPr>
              <a:t> </a:t>
            </a:r>
            <a:r>
              <a:rPr dirty="0" sz="2100" spc="-525">
                <a:latin typeface="Arial MT"/>
                <a:cs typeface="Arial MT"/>
              </a:rPr>
              <a:t>□</a:t>
            </a:r>
            <a:r>
              <a:rPr dirty="0" sz="2100" spc="-40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Tumor</a:t>
            </a:r>
            <a:r>
              <a:rPr dirty="0" sz="2100" spc="-55">
                <a:latin typeface="Arial MT"/>
                <a:cs typeface="Arial MT"/>
              </a:rPr>
              <a:t> </a:t>
            </a:r>
            <a:r>
              <a:rPr dirty="0" sz="2100" spc="-25">
                <a:latin typeface="Arial MT"/>
                <a:cs typeface="Arial MT"/>
              </a:rPr>
              <a:t>SNC</a:t>
            </a:r>
            <a:endParaRPr sz="2100">
              <a:latin typeface="Arial MT"/>
              <a:cs typeface="Arial MT"/>
            </a:endParaRPr>
          </a:p>
          <a:p>
            <a:pPr marL="227329" indent="-188595">
              <a:lnSpc>
                <a:spcPct val="100000"/>
              </a:lnSpc>
              <a:spcBef>
                <a:spcPts val="65"/>
              </a:spcBef>
              <a:buChar char="•"/>
              <a:tabLst>
                <a:tab pos="227329" algn="l"/>
              </a:tabLst>
            </a:pPr>
            <a:r>
              <a:rPr dirty="0" sz="2100">
                <a:latin typeface="Arial MT"/>
                <a:cs typeface="Arial MT"/>
              </a:rPr>
              <a:t>Celulite</a:t>
            </a:r>
            <a:r>
              <a:rPr dirty="0" sz="2100" spc="-25">
                <a:latin typeface="Arial MT"/>
                <a:cs typeface="Arial MT"/>
              </a:rPr>
              <a:t> </a:t>
            </a:r>
            <a:r>
              <a:rPr dirty="0" sz="2100" spc="-525">
                <a:latin typeface="Arial MT"/>
                <a:cs typeface="Arial MT"/>
              </a:rPr>
              <a:t>□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Síndrome</a:t>
            </a:r>
            <a:r>
              <a:rPr dirty="0" sz="2100" spc="-1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de</a:t>
            </a:r>
            <a:r>
              <a:rPr dirty="0" sz="2100" spc="-10">
                <a:latin typeface="Arial MT"/>
                <a:cs typeface="Arial MT"/>
              </a:rPr>
              <a:t> Stevens-Johnson</a:t>
            </a:r>
            <a:endParaRPr sz="2100">
              <a:latin typeface="Arial MT"/>
              <a:cs typeface="Arial MT"/>
            </a:endParaRPr>
          </a:p>
          <a:p>
            <a:pPr marL="227329" indent="-188595">
              <a:lnSpc>
                <a:spcPct val="100000"/>
              </a:lnSpc>
              <a:spcBef>
                <a:spcPts val="60"/>
              </a:spcBef>
              <a:buChar char="•"/>
              <a:tabLst>
                <a:tab pos="227329" algn="l"/>
              </a:tabLst>
            </a:pPr>
            <a:r>
              <a:rPr dirty="0" sz="2100">
                <a:latin typeface="Arial MT"/>
                <a:cs typeface="Arial MT"/>
              </a:rPr>
              <a:t>Parto</a:t>
            </a:r>
            <a:r>
              <a:rPr dirty="0" sz="2100" spc="-35">
                <a:latin typeface="Arial MT"/>
                <a:cs typeface="Arial MT"/>
              </a:rPr>
              <a:t> </a:t>
            </a:r>
            <a:r>
              <a:rPr dirty="0" sz="2100">
                <a:latin typeface="Arial MT"/>
                <a:cs typeface="Arial MT"/>
              </a:rPr>
              <a:t>normal</a:t>
            </a:r>
            <a:r>
              <a:rPr dirty="0" sz="2100" spc="-20">
                <a:latin typeface="Arial MT"/>
                <a:cs typeface="Arial MT"/>
              </a:rPr>
              <a:t> </a:t>
            </a:r>
            <a:r>
              <a:rPr dirty="0" sz="2100" spc="-525">
                <a:latin typeface="Arial MT"/>
                <a:cs typeface="Arial MT"/>
              </a:rPr>
              <a:t>□</a:t>
            </a:r>
            <a:r>
              <a:rPr dirty="0" sz="2100" spc="-5">
                <a:latin typeface="Arial MT"/>
                <a:cs typeface="Arial MT"/>
              </a:rPr>
              <a:t> </a:t>
            </a:r>
            <a:r>
              <a:rPr dirty="0" sz="2100" spc="-10">
                <a:latin typeface="Arial MT"/>
                <a:cs typeface="Arial MT"/>
              </a:rPr>
              <a:t>Politrauma</a:t>
            </a:r>
            <a:endParaRPr sz="21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04872" y="1455747"/>
            <a:ext cx="9829165" cy="3070860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dirty="0" sz="5400">
                <a:latin typeface="Calibri"/>
                <a:cs typeface="Calibri"/>
              </a:rPr>
              <a:t>Recebi</a:t>
            </a:r>
            <a:r>
              <a:rPr dirty="0" sz="5400" spc="-16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uma</a:t>
            </a:r>
            <a:r>
              <a:rPr dirty="0" sz="5400" spc="-16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ligação</a:t>
            </a:r>
            <a:r>
              <a:rPr dirty="0" sz="5400" spc="-165">
                <a:latin typeface="Calibri"/>
                <a:cs typeface="Calibri"/>
              </a:rPr>
              <a:t> </a:t>
            </a:r>
            <a:r>
              <a:rPr dirty="0" sz="5400" spc="-30">
                <a:latin typeface="Calibri"/>
                <a:cs typeface="Calibri"/>
              </a:rPr>
              <a:t>convidando-</a:t>
            </a:r>
            <a:r>
              <a:rPr dirty="0" sz="5400" spc="-25">
                <a:latin typeface="Calibri"/>
                <a:cs typeface="Calibri"/>
              </a:rPr>
              <a:t>me </a:t>
            </a:r>
            <a:r>
              <a:rPr dirty="0" sz="5400">
                <a:latin typeface="Calibri"/>
                <a:cs typeface="Calibri"/>
              </a:rPr>
              <a:t>para</a:t>
            </a:r>
            <a:r>
              <a:rPr dirty="0" sz="5400" spc="-14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uma</a:t>
            </a:r>
            <a:r>
              <a:rPr dirty="0" sz="5400" spc="-14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aula...:</a:t>
            </a:r>
            <a:r>
              <a:rPr dirty="0" sz="5400" spc="-140">
                <a:latin typeface="Calibri"/>
                <a:cs typeface="Calibri"/>
              </a:rPr>
              <a:t> </a:t>
            </a:r>
            <a:r>
              <a:rPr dirty="0" sz="5400" spc="-10">
                <a:latin typeface="Calibri"/>
                <a:cs typeface="Calibri"/>
              </a:rPr>
              <a:t>“Poderia compartilhar</a:t>
            </a:r>
            <a:r>
              <a:rPr dirty="0" sz="5400" spc="-10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um</a:t>
            </a:r>
            <a:r>
              <a:rPr dirty="0" sz="5400" spc="-10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‘</a:t>
            </a:r>
            <a:r>
              <a:rPr dirty="0" sz="5400" i="1">
                <a:latin typeface="Calibri"/>
                <a:cs typeface="Calibri"/>
              </a:rPr>
              <a:t>case</a:t>
            </a:r>
            <a:r>
              <a:rPr dirty="0" sz="5400">
                <a:latin typeface="Calibri"/>
                <a:cs typeface="Calibri"/>
              </a:rPr>
              <a:t>’</a:t>
            </a:r>
            <a:r>
              <a:rPr dirty="0" sz="5400" spc="-10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(de</a:t>
            </a:r>
            <a:r>
              <a:rPr dirty="0" sz="5400" spc="-100">
                <a:latin typeface="Calibri"/>
                <a:cs typeface="Calibri"/>
              </a:rPr>
              <a:t> </a:t>
            </a:r>
            <a:r>
              <a:rPr dirty="0" sz="5400" spc="-20">
                <a:latin typeface="Calibri"/>
                <a:cs typeface="Calibri"/>
              </a:rPr>
              <a:t>dano </a:t>
            </a:r>
            <a:r>
              <a:rPr dirty="0" sz="5400" spc="-10">
                <a:latin typeface="Calibri"/>
                <a:cs typeface="Calibri"/>
              </a:rPr>
              <a:t>zero)?”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01 - Apresentação - Máurcio Perroud.pptx</dc:title>
  <dcterms:created xsi:type="dcterms:W3CDTF">2025-05-28T17:54:06Z</dcterms:created>
  <dcterms:modified xsi:type="dcterms:W3CDTF">2025-05-28T17:54:06Z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2025-05-28T00:00:00Z</vt:filetime>
  </property>
  <property fmtid="{D5CDD505-2E9C-101B-9397-08002B2CF9AE}" pid="3" name="Creator">
    <vt:lpwstr>Google</vt:lpwstr>
  </property>
  <property fmtid="{D5CDD505-2E9C-101B-9397-08002B2CF9AE}" pid="4" name="LastSaved">
    <vt:filetime>2025-05-28T00:00:00Z</vt:filetime>
  </property>
  <property fmtid="{D5CDD505-2E9C-101B-9397-08002B2CF9AE}" pid="5" name="Producer">
    <vt:lpwstr>iLovePDF</vt:lpwstr>
  </property>
</Properties>
</file>