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h65Jw2oJDvTq0KcFI+vg8qO8lx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7d9248c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347d9248c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7d9248c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347d9248cb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838200" y="365125"/>
            <a:ext cx="9677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Não há fórmula universal aplicável a todos os contextos</a:t>
            </a:r>
            <a:endParaRPr/>
          </a:p>
        </p:txBody>
      </p:sp>
      <p:grpSp>
        <p:nvGrpSpPr>
          <p:cNvPr id="157" name="Google Shape;157;p22"/>
          <p:cNvGrpSpPr/>
          <p:nvPr/>
        </p:nvGrpSpPr>
        <p:grpSpPr>
          <a:xfrm>
            <a:off x="838200" y="1798212"/>
            <a:ext cx="10515600" cy="4378751"/>
            <a:chOff x="0" y="-27413"/>
            <a:chExt cx="10515600" cy="4378751"/>
          </a:xfrm>
        </p:grpSpPr>
        <p:sp>
          <p:nvSpPr>
            <p:cNvPr id="158" name="Google Shape;158;p22"/>
            <p:cNvSpPr/>
            <p:nvPr/>
          </p:nvSpPr>
          <p:spPr>
            <a:xfrm>
              <a:off x="0" y="-27413"/>
              <a:ext cx="4351338" cy="4351338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2175669" y="0"/>
              <a:ext cx="8339931" cy="435133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795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 txBox="1"/>
            <p:nvPr/>
          </p:nvSpPr>
          <p:spPr>
            <a:xfrm>
              <a:off x="2175669" y="0"/>
              <a:ext cx="8339931" cy="1305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pt-BR" sz="2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Combinação de teorias e estilos de liderança (transformacional, situacional, servidora etc.)</a:t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761485" y="1305404"/>
              <a:ext cx="2828366" cy="2828366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2175669" y="1305404"/>
              <a:ext cx="8339931" cy="282836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795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2"/>
            <p:cNvSpPr txBox="1"/>
            <p:nvPr/>
          </p:nvSpPr>
          <p:spPr>
            <a:xfrm>
              <a:off x="2175669" y="1305404"/>
              <a:ext cx="8339931" cy="1305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pt-BR" sz="2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Capacidade de adaptar o estilo de liderança às demandas específicas da assistência, gestão e ensino</a:t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522968" y="2610804"/>
              <a:ext cx="1305400" cy="1305400"/>
            </a:xfrm>
            <a:prstGeom prst="pie">
              <a:avLst>
                <a:gd fmla="val 5400000" name="adj1"/>
                <a:gd fmla="val 16200000" name="adj2"/>
              </a:avLst>
            </a:prstGeom>
            <a:solidFill>
              <a:srgbClr val="FBC08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2175669" y="2610804"/>
              <a:ext cx="8339931" cy="1305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4795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2"/>
            <p:cNvSpPr txBox="1"/>
            <p:nvPr/>
          </p:nvSpPr>
          <p:spPr>
            <a:xfrm>
              <a:off x="2175669" y="2610804"/>
              <a:ext cx="8339931" cy="1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pt-BR" sz="2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Liderança em saúde é ação contextualizada, contínua e estratégica</a:t>
              </a:r>
              <a:endPara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3"/>
          <p:cNvGrpSpPr/>
          <p:nvPr/>
        </p:nvGrpSpPr>
        <p:grpSpPr>
          <a:xfrm>
            <a:off x="2032932" y="721613"/>
            <a:ext cx="8126135" cy="5414772"/>
            <a:chOff x="932" y="1947"/>
            <a:chExt cx="8126135" cy="5414772"/>
          </a:xfrm>
        </p:grpSpPr>
        <p:sp>
          <p:nvSpPr>
            <p:cNvPr id="172" name="Google Shape;172;p23"/>
            <p:cNvSpPr/>
            <p:nvPr/>
          </p:nvSpPr>
          <p:spPr>
            <a:xfrm>
              <a:off x="932" y="1947"/>
              <a:ext cx="8126134" cy="1709208"/>
            </a:xfrm>
            <a:prstGeom prst="roundRect">
              <a:avLst>
                <a:gd fmla="val 10000" name="adj"/>
              </a:avLst>
            </a:prstGeom>
            <a:solidFill>
              <a:srgbClr val="A0C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50993" y="52008"/>
              <a:ext cx="8026012" cy="160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9050" lIns="179050" spcFirstLastPara="1" rIns="179050" wrap="square" tIns="17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00"/>
                <a:buFont typeface="Arial"/>
                <a:buNone/>
              </a:pPr>
              <a:r>
                <a:rPr b="0" i="0" lang="pt-BR" sz="4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Liderança da Qualidade em Saúde</a:t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932" y="1854729"/>
              <a:ext cx="5308242" cy="1709208"/>
            </a:xfrm>
            <a:prstGeom prst="roundRect">
              <a:avLst>
                <a:gd fmla="val 10000" name="adj"/>
              </a:avLst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 txBox="1"/>
            <p:nvPr/>
          </p:nvSpPr>
          <p:spPr>
            <a:xfrm>
              <a:off x="50993" y="1904790"/>
              <a:ext cx="5208120" cy="160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Os Setores responsáveis pela Gestão da Qualidade em Serviços de Saúde precisam atuar estrategicamente no cenário real</a:t>
              </a: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932" y="3707511"/>
              <a:ext cx="2599531" cy="1709208"/>
            </a:xfrm>
            <a:prstGeom prst="roundRect">
              <a:avLst>
                <a:gd fmla="val 10000" name="adj"/>
              </a:avLst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50993" y="3757572"/>
              <a:ext cx="2499409" cy="160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Visão estratégica orientada para resultados institucionais</a:t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2709644" y="3707511"/>
              <a:ext cx="2599531" cy="1709208"/>
            </a:xfrm>
            <a:prstGeom prst="roundRect">
              <a:avLst>
                <a:gd fmla="val 10000" name="adj"/>
              </a:avLst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2759705" y="3757572"/>
              <a:ext cx="2499409" cy="160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Competências interpessoais para gestão de equipes complexas</a:t>
              </a: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5527536" y="1854729"/>
              <a:ext cx="2599531" cy="1709208"/>
            </a:xfrm>
            <a:prstGeom prst="roundRect">
              <a:avLst>
                <a:gd fmla="val 10000" name="adj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 txBox="1"/>
            <p:nvPr/>
          </p:nvSpPr>
          <p:spPr>
            <a:xfrm>
              <a:off x="5577597" y="1904790"/>
              <a:ext cx="2499409" cy="160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Capacidade decisória em contextos de alta pressão</a:t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527536" y="3707511"/>
              <a:ext cx="2599531" cy="1709208"/>
            </a:xfrm>
            <a:prstGeom prst="roundRect">
              <a:avLst>
                <a:gd fmla="val 10000" name="adj"/>
              </a:avLst>
            </a:prstGeom>
            <a:solidFill>
              <a:srgbClr val="FBC08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 txBox="1"/>
            <p:nvPr/>
          </p:nvSpPr>
          <p:spPr>
            <a:xfrm>
              <a:off x="5577597" y="3757572"/>
              <a:ext cx="2499409" cy="160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Habilidade para negociação em situações de resistência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838200" y="365125"/>
            <a:ext cx="972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Liderar na saúde é conduzir um ambiente em constante transformação</a:t>
            </a:r>
            <a:endParaRPr/>
          </a:p>
        </p:txBody>
      </p:sp>
      <p:grpSp>
        <p:nvGrpSpPr>
          <p:cNvPr id="189" name="Google Shape;189;p24"/>
          <p:cNvGrpSpPr/>
          <p:nvPr/>
        </p:nvGrpSpPr>
        <p:grpSpPr>
          <a:xfrm>
            <a:off x="2032000" y="1786995"/>
            <a:ext cx="8017256" cy="4351338"/>
            <a:chOff x="0" y="0"/>
            <a:chExt cx="8017256" cy="4351338"/>
          </a:xfrm>
        </p:grpSpPr>
        <p:sp>
          <p:nvSpPr>
            <p:cNvPr id="190" name="Google Shape;190;p24"/>
            <p:cNvSpPr/>
            <p:nvPr/>
          </p:nvSpPr>
          <p:spPr>
            <a:xfrm>
              <a:off x="2672418" y="0"/>
              <a:ext cx="2672418" cy="1450446"/>
            </a:xfrm>
            <a:prstGeom prst="trapezoid">
              <a:avLst>
                <a:gd fmla="val 92124" name="adj"/>
              </a:avLst>
            </a:prstGeom>
            <a:solidFill>
              <a:srgbClr val="A0C59B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2672418" y="0"/>
              <a:ext cx="2672418" cy="1450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Lideranças mudam</a:t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1336209" y="1450446"/>
              <a:ext cx="5344837" cy="1450446"/>
            </a:xfrm>
            <a:prstGeom prst="trapezoid">
              <a:avLst>
                <a:gd fmla="val 92124" name="adj"/>
              </a:avLst>
            </a:prstGeom>
            <a:solidFill>
              <a:srgbClr val="91D1D3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 txBox="1"/>
            <p:nvPr/>
          </p:nvSpPr>
          <p:spPr>
            <a:xfrm>
              <a:off x="2271555" y="1450446"/>
              <a:ext cx="3474144" cy="1450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Prioridades mudam</a:t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0" y="2900892"/>
              <a:ext cx="8017256" cy="1450446"/>
            </a:xfrm>
            <a:prstGeom prst="trapezoid">
              <a:avLst>
                <a:gd fmla="val 92124" name="adj"/>
              </a:avLst>
            </a:prstGeom>
            <a:solidFill>
              <a:srgbClr val="96A5C0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 txBox="1"/>
            <p:nvPr/>
          </p:nvSpPr>
          <p:spPr>
            <a:xfrm>
              <a:off x="1403019" y="2900892"/>
              <a:ext cx="5211216" cy="1450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Mas os riscos e a responsabilidade continuam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838200" y="365125"/>
            <a:ext cx="9687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BR"/>
              <a:t>Cada gestão representa uma oportunidade estratégica para implementar melhorias</a:t>
            </a: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>
            <a:off x="2397797" y="1690688"/>
            <a:ext cx="8127925" cy="3535046"/>
            <a:chOff x="37" y="0"/>
            <a:chExt cx="8127925" cy="3535046"/>
          </a:xfrm>
        </p:grpSpPr>
        <p:sp>
          <p:nvSpPr>
            <p:cNvPr id="202" name="Google Shape;202;p25"/>
            <p:cNvSpPr/>
            <p:nvPr/>
          </p:nvSpPr>
          <p:spPr>
            <a:xfrm>
              <a:off x="37" y="837943"/>
              <a:ext cx="3964841" cy="466451"/>
            </a:xfrm>
            <a:prstGeom prst="rect">
              <a:avLst/>
            </a:prstGeom>
            <a:solidFill>
              <a:srgbClr val="9AABE2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7" y="1013124"/>
              <a:ext cx="291271" cy="29127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7" y="0"/>
              <a:ext cx="3964841" cy="837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 txBox="1"/>
            <p:nvPr/>
          </p:nvSpPr>
          <p:spPr>
            <a:xfrm>
              <a:off x="37" y="0"/>
              <a:ext cx="3964841" cy="837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47625" spcFirstLastPara="1" rIns="47625" wrap="square" tIns="317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 a gestão quer...	</a:t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37" y="1692069"/>
              <a:ext cx="291264" cy="2912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277576" y="1498232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277576" y="1498232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Padronizar documentos	</a:t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37" y="2371007"/>
              <a:ext cx="291264" cy="2912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53C1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277576" y="2177170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 txBox="1"/>
            <p:nvPr/>
          </p:nvSpPr>
          <p:spPr>
            <a:xfrm>
              <a:off x="277576" y="2177170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Estar perto das áreas assistenciais do hospital	</a:t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7" y="3049945"/>
              <a:ext cx="291264" cy="2912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EC7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77576" y="2856108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 txBox="1"/>
            <p:nvPr/>
          </p:nvSpPr>
          <p:spPr>
            <a:xfrm>
              <a:off x="277576" y="2856108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Mostrar resultado rápido	</a:t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4163121" y="837943"/>
              <a:ext cx="3964841" cy="466451"/>
            </a:xfrm>
            <a:prstGeom prst="rect">
              <a:avLst/>
            </a:prstGeom>
            <a:solidFill>
              <a:srgbClr val="A0C59B"/>
            </a:solidFill>
            <a:ln cap="flat" cmpd="sng" w="25400">
              <a:solidFill>
                <a:srgbClr val="A0C5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163121" y="1013124"/>
              <a:ext cx="291271" cy="29127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6FAB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163121" y="0"/>
              <a:ext cx="3964841" cy="837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 txBox="1"/>
            <p:nvPr/>
          </p:nvSpPr>
          <p:spPr>
            <a:xfrm>
              <a:off x="4163121" y="0"/>
              <a:ext cx="3964841" cy="837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47625" spcFirstLastPara="1" rIns="47625" wrap="square" tIns="317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Podemos usar isso para...</a:t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4163121" y="1692069"/>
              <a:ext cx="291264" cy="2912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C0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4440659" y="1498232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4440659" y="1498232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Incluir informações relacionadas à segurança na descrição dos principais processos de trabalho da organização</a:t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163121" y="2371007"/>
              <a:ext cx="291264" cy="2912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B8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440659" y="2177170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 txBox="1"/>
            <p:nvPr/>
          </p:nvSpPr>
          <p:spPr>
            <a:xfrm>
              <a:off x="4440659" y="2177170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Levar temas da qualidade para o dia a dia dos profissionais</a:t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163121" y="3049945"/>
              <a:ext cx="291264" cy="2912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6FAB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4440659" y="2856108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 txBox="1"/>
            <p:nvPr/>
          </p:nvSpPr>
          <p:spPr>
            <a:xfrm>
              <a:off x="4440659" y="2856108"/>
              <a:ext cx="3687302" cy="678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Colocar em prática mudanças já planejadas que precisam de apoio substancial da gestão estratégica da organização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838200" y="365125"/>
            <a:ext cx="95585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1282"/>
              <a:buNone/>
            </a:pPr>
            <a:r>
              <a:rPr lang="pt-BR"/>
              <a:t>Desafios institucionais: </a:t>
            </a:r>
            <a:br>
              <a:rPr lang="pt-BR"/>
            </a:br>
            <a:r>
              <a:rPr lang="pt-BR" sz="3900"/>
              <a:t>aspectos estruturais e relacionais da organização</a:t>
            </a:r>
            <a:endParaRPr i="1" sz="3900"/>
          </a:p>
        </p:txBody>
      </p:sp>
      <p:grpSp>
        <p:nvGrpSpPr>
          <p:cNvPr id="233" name="Google Shape;233;p26"/>
          <p:cNvGrpSpPr/>
          <p:nvPr/>
        </p:nvGrpSpPr>
        <p:grpSpPr>
          <a:xfrm>
            <a:off x="840407" y="1825625"/>
            <a:ext cx="10511184" cy="4351338"/>
            <a:chOff x="2207" y="0"/>
            <a:chExt cx="10511184" cy="4351338"/>
          </a:xfrm>
        </p:grpSpPr>
        <p:sp>
          <p:nvSpPr>
            <p:cNvPr id="234" name="Google Shape;234;p26"/>
            <p:cNvSpPr/>
            <p:nvPr/>
          </p:nvSpPr>
          <p:spPr>
            <a:xfrm>
              <a:off x="2207" y="0"/>
              <a:ext cx="3435027" cy="4351338"/>
            </a:xfrm>
            <a:prstGeom prst="roundRect">
              <a:avLst>
                <a:gd fmla="val 10000" name="adj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2207" y="1740535"/>
              <a:ext cx="3435027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Dificuldade de articulação entre áreas assistenciais, administrativas e acadêmicas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995223" y="261080"/>
              <a:ext cx="1448995" cy="144899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540286" y="0"/>
              <a:ext cx="3435027" cy="4351338"/>
            </a:xfrm>
            <a:prstGeom prst="roundRect">
              <a:avLst>
                <a:gd fmla="val 10000" name="adj"/>
              </a:avLst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3540286" y="1740535"/>
              <a:ext cx="3435027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Resistência à mudança e à revisão de processos consolidados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4533302" y="261080"/>
              <a:ext cx="1448995" cy="144899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7078364" y="0"/>
              <a:ext cx="3435027" cy="4351338"/>
            </a:xfrm>
            <a:prstGeom prst="roundRect">
              <a:avLst>
                <a:gd fmla="val 10000" name="adj"/>
              </a:avLst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7078364" y="1740535"/>
              <a:ext cx="3435027" cy="174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Discrepância entre os valores declarados e as práticas institucionais observadas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8071380" y="261080"/>
              <a:ext cx="1448995" cy="14489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420623" y="3481070"/>
              <a:ext cx="9674352" cy="6527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A0C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Lideranças da organização: agendas concorrentes</a:t>
            </a:r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838200" y="1855940"/>
            <a:ext cx="10515600" cy="1762200"/>
            <a:chOff x="0" y="30315"/>
            <a:chExt cx="10515600" cy="1762200"/>
          </a:xfrm>
        </p:grpSpPr>
        <p:sp>
          <p:nvSpPr>
            <p:cNvPr id="250" name="Google Shape;250;p27"/>
            <p:cNvSpPr/>
            <p:nvPr/>
          </p:nvSpPr>
          <p:spPr>
            <a:xfrm>
              <a:off x="0" y="30315"/>
              <a:ext cx="10515600" cy="849420"/>
            </a:xfrm>
            <a:prstGeom prst="roundRect">
              <a:avLst>
                <a:gd fmla="val 16667" name="adj"/>
              </a:avLst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7"/>
            <p:cNvSpPr txBox="1"/>
            <p:nvPr/>
          </p:nvSpPr>
          <p:spPr>
            <a:xfrm>
              <a:off x="41465" y="71780"/>
              <a:ext cx="10432670" cy="766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Nem sempre as ações que oferecem maior segurança ao paciente coincidem com as prioridades político-gerenciais em curso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0" y="943095"/>
              <a:ext cx="10515600" cy="849420"/>
            </a:xfrm>
            <a:prstGeom prst="roundRect">
              <a:avLst>
                <a:gd fmla="val 16667" name="adj"/>
              </a:avLst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 txBox="1"/>
            <p:nvPr/>
          </p:nvSpPr>
          <p:spPr>
            <a:xfrm>
              <a:off x="41465" y="984560"/>
              <a:ext cx="10432670" cy="766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liderança organizacional frequentemente atua sob pressões múltiplas e temporais distintas: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7"/>
          <p:cNvGrpSpPr/>
          <p:nvPr/>
        </p:nvGrpSpPr>
        <p:grpSpPr>
          <a:xfrm>
            <a:off x="2621280" y="3648456"/>
            <a:ext cx="6949440" cy="2779775"/>
            <a:chOff x="829056" y="0"/>
            <a:chExt cx="6949440" cy="2779775"/>
          </a:xfrm>
        </p:grpSpPr>
        <p:sp>
          <p:nvSpPr>
            <p:cNvPr id="255" name="Google Shape;255;p27"/>
            <p:cNvSpPr/>
            <p:nvPr/>
          </p:nvSpPr>
          <p:spPr>
            <a:xfrm>
              <a:off x="829056" y="0"/>
              <a:ext cx="6949440" cy="2779775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662988" y="486460"/>
              <a:ext cx="2293315" cy="1362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7"/>
            <p:cNvSpPr txBox="1"/>
            <p:nvPr/>
          </p:nvSpPr>
          <p:spPr>
            <a:xfrm>
              <a:off x="1662988" y="486460"/>
              <a:ext cx="2293315" cy="1362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0" spcFirstLastPara="1" rIns="0" wrap="square" tIns="60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Demandas institucionais por visibilidade, entrega rápida e resultados políticos imediatos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4303776" y="931224"/>
              <a:ext cx="2710281" cy="1362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7"/>
            <p:cNvSpPr txBox="1"/>
            <p:nvPr/>
          </p:nvSpPr>
          <p:spPr>
            <a:xfrm>
              <a:off x="4303776" y="931224"/>
              <a:ext cx="2710281" cy="1362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0" spcFirstLastPara="1" rIns="0" wrap="square" tIns="60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segurança do paciente, por outro lado, requer continuidade, consistência e mudanças, muitas vezes, de médio e longo prazo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pt-BR"/>
              <a:t>Essa divergência pode gerar:</a:t>
            </a:r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1194539" y="1825625"/>
            <a:ext cx="9802921" cy="4351338"/>
            <a:chOff x="356339" y="0"/>
            <a:chExt cx="9802921" cy="4351338"/>
          </a:xfrm>
        </p:grpSpPr>
        <p:sp>
          <p:nvSpPr>
            <p:cNvPr id="266" name="Google Shape;266;p28"/>
            <p:cNvSpPr/>
            <p:nvPr/>
          </p:nvSpPr>
          <p:spPr>
            <a:xfrm>
              <a:off x="788669" y="0"/>
              <a:ext cx="8938260" cy="435133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56339" y="1305401"/>
              <a:ext cx="3154680" cy="1740535"/>
            </a:xfrm>
            <a:prstGeom prst="roundRect">
              <a:avLst>
                <a:gd fmla="val 16667" name="adj"/>
              </a:avLst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 txBox="1"/>
            <p:nvPr/>
          </p:nvSpPr>
          <p:spPr>
            <a:xfrm>
              <a:off x="441305" y="1390367"/>
              <a:ext cx="2984748" cy="1570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Desalinhamento de prioridades entre áreas técnicas e instâncias decisórias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3680460" y="1305401"/>
              <a:ext cx="3154680" cy="1740535"/>
            </a:xfrm>
            <a:prstGeom prst="roundRect">
              <a:avLst>
                <a:gd fmla="val 16667" name="adj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 txBox="1"/>
            <p:nvPr/>
          </p:nvSpPr>
          <p:spPr>
            <a:xfrm>
              <a:off x="3765426" y="1390367"/>
              <a:ext cx="2984748" cy="1570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Baixa adesão a iniciativas de segurança que não geram impacto visível em curto prazo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7004580" y="1305401"/>
              <a:ext cx="3154680" cy="1740535"/>
            </a:xfrm>
            <a:prstGeom prst="roundRect">
              <a:avLst>
                <a:gd fmla="val 16667" name="adj"/>
              </a:avLst>
            </a:prstGeom>
            <a:solidFill>
              <a:srgbClr val="F7B28F"/>
            </a:solidFill>
            <a:ln>
              <a:noFill/>
            </a:ln>
            <a:effectLst>
              <a:outerShdw blurRad="107950" rotWithShape="0" algn="ctr" dir="5400000" dist="12700">
                <a:srgbClr val="0000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 txBox="1"/>
            <p:nvPr/>
          </p:nvSpPr>
          <p:spPr>
            <a:xfrm>
              <a:off x="7089546" y="1390367"/>
              <a:ext cx="2984748" cy="1570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Risco de descontinuidade de ações estratégicas de alto impacto a cada troca de gestão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pt-BR"/>
              <a:t>A atuação estratégica da área da qualidade envolve:</a:t>
            </a:r>
            <a:endParaRPr/>
          </a:p>
        </p:txBody>
      </p:sp>
      <p:grpSp>
        <p:nvGrpSpPr>
          <p:cNvPr id="278" name="Google Shape;278;p29"/>
          <p:cNvGrpSpPr/>
          <p:nvPr/>
        </p:nvGrpSpPr>
        <p:grpSpPr>
          <a:xfrm>
            <a:off x="2706772" y="1827933"/>
            <a:ext cx="6778454" cy="4346721"/>
            <a:chOff x="1868572" y="2308"/>
            <a:chExt cx="6778454" cy="4346721"/>
          </a:xfrm>
        </p:grpSpPr>
        <p:sp>
          <p:nvSpPr>
            <p:cNvPr id="279" name="Google Shape;279;p29"/>
            <p:cNvSpPr/>
            <p:nvPr/>
          </p:nvSpPr>
          <p:spPr>
            <a:xfrm>
              <a:off x="4906438" y="868487"/>
              <a:ext cx="66852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6CAB4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 txBox="1"/>
            <p:nvPr/>
          </p:nvSpPr>
          <p:spPr>
            <a:xfrm>
              <a:off x="5223221" y="910712"/>
              <a:ext cx="34956" cy="6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868572" y="2308"/>
              <a:ext cx="3039665" cy="1823799"/>
            </a:xfrm>
            <a:prstGeom prst="rect">
              <a:avLst/>
            </a:prstGeom>
            <a:solidFill>
              <a:srgbClr val="F7B28F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9"/>
            <p:cNvSpPr txBox="1"/>
            <p:nvPr/>
          </p:nvSpPr>
          <p:spPr>
            <a:xfrm>
              <a:off x="1868572" y="2308"/>
              <a:ext cx="3039665" cy="1823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Traduzir riscos e dados de segurança para uma linguagem que gere interesse das lideranças</a:t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388405" y="1824307"/>
              <a:ext cx="3738788" cy="6685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069"/>
                  </a:lnTo>
                  <a:lnTo>
                    <a:pt x="0" y="63069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6CAB4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5162710" y="2155073"/>
              <a:ext cx="190179" cy="6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607361" y="2308"/>
              <a:ext cx="3039665" cy="1823799"/>
            </a:xfrm>
            <a:prstGeom prst="rect">
              <a:avLst/>
            </a:prstGeom>
            <a:solidFill>
              <a:srgbClr val="C9BCD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5607361" y="2308"/>
              <a:ext cx="3039665" cy="1823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Negociar prioridades, aproveitando janelas político-gerenciais sem perder o foco técnico</a:t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868572" y="2525230"/>
              <a:ext cx="3039665" cy="1823799"/>
            </a:xfrm>
            <a:prstGeom prst="rect">
              <a:avLst/>
            </a:prstGeom>
            <a:solidFill>
              <a:srgbClr val="96A5C0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9"/>
            <p:cNvSpPr txBox="1"/>
            <p:nvPr/>
          </p:nvSpPr>
          <p:spPr>
            <a:xfrm>
              <a:off x="1868572" y="2525230"/>
              <a:ext cx="3039665" cy="1823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Sustentar propostas com base em evidências, desfechos e riscos evitáveis</a:t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Liderança da Qualidade em Saúde</a:t>
            </a:r>
            <a:endParaRPr/>
          </a:p>
        </p:txBody>
      </p:sp>
      <p:grpSp>
        <p:nvGrpSpPr>
          <p:cNvPr id="294" name="Google Shape;294;p30"/>
          <p:cNvGrpSpPr/>
          <p:nvPr/>
        </p:nvGrpSpPr>
        <p:grpSpPr>
          <a:xfrm>
            <a:off x="2107748" y="1854824"/>
            <a:ext cx="7976503" cy="4292939"/>
            <a:chOff x="1269548" y="29199"/>
            <a:chExt cx="7976503" cy="4292939"/>
          </a:xfrm>
        </p:grpSpPr>
        <p:sp>
          <p:nvSpPr>
            <p:cNvPr id="295" name="Google Shape;295;p30"/>
            <p:cNvSpPr/>
            <p:nvPr/>
          </p:nvSpPr>
          <p:spPr>
            <a:xfrm>
              <a:off x="1425844" y="198520"/>
              <a:ext cx="3751111" cy="117222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 txBox="1"/>
            <p:nvPr/>
          </p:nvSpPr>
          <p:spPr>
            <a:xfrm>
              <a:off x="1425844" y="198520"/>
              <a:ext cx="3751111" cy="1172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93975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t-BR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Atualização permanente e visão ampliada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269548" y="29199"/>
              <a:ext cx="820555" cy="12308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494940" y="198520"/>
              <a:ext cx="3751111" cy="117222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 txBox="1"/>
            <p:nvPr/>
          </p:nvSpPr>
          <p:spPr>
            <a:xfrm>
              <a:off x="5494940" y="198520"/>
              <a:ext cx="3751111" cy="1172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93975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t-BR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Acompanhamento constante de políticas públicas e normativas regulatórias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5338643" y="29199"/>
              <a:ext cx="820555" cy="12308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425844" y="1674218"/>
              <a:ext cx="3751111" cy="117222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 txBox="1"/>
            <p:nvPr/>
          </p:nvSpPr>
          <p:spPr>
            <a:xfrm>
              <a:off x="1425844" y="1674218"/>
              <a:ext cx="3751111" cy="1172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93975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t-BR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Compreensão do cenário político e orçamentário local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1269548" y="1504897"/>
              <a:ext cx="820555" cy="12308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5494940" y="1674218"/>
              <a:ext cx="3751111" cy="117222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5494940" y="1674218"/>
              <a:ext cx="3751111" cy="1172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93975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t-BR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Atualização técnica em gestão, assistência e modelos de cuidado (valor, interprofissionalidade, equidade)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5338643" y="1504897"/>
              <a:ext cx="820555" cy="123083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3460392" y="3149916"/>
              <a:ext cx="3751111" cy="117222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3460392" y="3149916"/>
              <a:ext cx="3751111" cy="1172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93975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t-BR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Capacidade de leitura crítica de tendências e alinhamento estratégico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3304095" y="2980595"/>
              <a:ext cx="820555" cy="123083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4998" r="-24998" t="0"/>
              </a:stretch>
            </a:blip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/>
          <p:nvPr>
            <p:ph type="title"/>
          </p:nvPr>
        </p:nvSpPr>
        <p:spPr>
          <a:xfrm>
            <a:off x="838200" y="365125"/>
            <a:ext cx="972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/>
              <a:t>Resistências e obstáculos na implementação de melhorias</a:t>
            </a:r>
            <a:endParaRPr/>
          </a:p>
        </p:txBody>
      </p:sp>
      <p:grpSp>
        <p:nvGrpSpPr>
          <p:cNvPr id="315" name="Google Shape;315;p31"/>
          <p:cNvGrpSpPr/>
          <p:nvPr/>
        </p:nvGrpSpPr>
        <p:grpSpPr>
          <a:xfrm>
            <a:off x="839484" y="1825624"/>
            <a:ext cx="10513032" cy="4351338"/>
            <a:chOff x="1284" y="-1"/>
            <a:chExt cx="10513032" cy="4351338"/>
          </a:xfrm>
        </p:grpSpPr>
        <p:sp>
          <p:nvSpPr>
            <p:cNvPr id="316" name="Google Shape;316;p31"/>
            <p:cNvSpPr/>
            <p:nvPr/>
          </p:nvSpPr>
          <p:spPr>
            <a:xfrm rot="-5400000">
              <a:off x="-505650" y="506933"/>
              <a:ext cx="4351338" cy="3337470"/>
            </a:xfrm>
            <a:prstGeom prst="flowChartManualOperation">
              <a:avLst/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 txBox="1"/>
            <p:nvPr/>
          </p:nvSpPr>
          <p:spPr>
            <a:xfrm>
              <a:off x="1284" y="870267"/>
              <a:ext cx="3337470" cy="2610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4150" spcFirstLastPara="1" rIns="1828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pt-BR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Aversão à mudança por parte de profissionais e lideranças intermediárias</a:t>
              </a:r>
              <a:endPara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 rot="-5400000">
              <a:off x="3082131" y="506933"/>
              <a:ext cx="4351338" cy="3337470"/>
            </a:xfrm>
            <a:prstGeom prst="flowChartManualOperation">
              <a:avLst/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1"/>
            <p:cNvSpPr txBox="1"/>
            <p:nvPr/>
          </p:nvSpPr>
          <p:spPr>
            <a:xfrm>
              <a:off x="3589065" y="870267"/>
              <a:ext cx="3337470" cy="2610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4150" spcFirstLastPara="1" rIns="1828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pt-BR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Distorções no dimensionamento de pessoal frente à demanda assistencial</a:t>
              </a:r>
              <a:endPara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 rot="-5400000">
              <a:off x="6669912" y="506933"/>
              <a:ext cx="4351338" cy="3337470"/>
            </a:xfrm>
            <a:prstGeom prst="flowChartManualOperation">
              <a:avLst/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1"/>
            <p:cNvSpPr txBox="1"/>
            <p:nvPr/>
          </p:nvSpPr>
          <p:spPr>
            <a:xfrm>
              <a:off x="7176846" y="870267"/>
              <a:ext cx="3337470" cy="2610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4150" spcFirstLastPara="1" rIns="1828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pt-BR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Ausência de tempo institucionalizado para treinamentos e capacitações</a:t>
              </a:r>
              <a:endPara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br>
              <a:rPr lang="pt-BR">
                <a:solidFill>
                  <a:schemeClr val="accent2"/>
                </a:solidFill>
              </a:rPr>
            </a:br>
            <a:r>
              <a:rPr lang="pt-BR" sz="5000">
                <a:solidFill>
                  <a:schemeClr val="accent2"/>
                </a:solidFill>
              </a:rPr>
              <a:t>Estratégias e o compromisso da liderança na busca de soluções para a efetiva melhoria do cuidado</a:t>
            </a:r>
            <a:endParaRPr/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>
                <a:solidFill>
                  <a:schemeClr val="dk2"/>
                </a:solidFill>
              </a:rPr>
              <a:t>Márcia Amaral Dal Sasso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>
                <a:solidFill>
                  <a:schemeClr val="dk2"/>
                </a:solidFill>
              </a:rPr>
              <a:t>Chefe de Serviço de Gestão da Qualidade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>
                <a:solidFill>
                  <a:schemeClr val="dk2"/>
                </a:solidFill>
              </a:rPr>
              <a:t>Coordenadoria de Gestão da Clínica</a:t>
            </a:r>
            <a:br>
              <a:rPr lang="pt-BR">
                <a:solidFill>
                  <a:schemeClr val="dk2"/>
                </a:solidFill>
              </a:rPr>
            </a:br>
            <a:r>
              <a:rPr lang="pt-BR">
                <a:solidFill>
                  <a:schemeClr val="dk2"/>
                </a:solidFill>
              </a:rPr>
              <a:t>Diretoria de Atenção à Saúde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>
                <a:solidFill>
                  <a:schemeClr val="dk2"/>
                </a:solidFill>
              </a:rPr>
              <a:t>Empresa Brasileira de Serviços Hospitalares </a:t>
            </a: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128" y="5257800"/>
            <a:ext cx="5153744" cy="76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Diversidade e inclusão institucional</a:t>
            </a:r>
            <a:endParaRPr/>
          </a:p>
        </p:txBody>
      </p:sp>
      <p:grpSp>
        <p:nvGrpSpPr>
          <p:cNvPr id="327" name="Google Shape;327;p32"/>
          <p:cNvGrpSpPr/>
          <p:nvPr/>
        </p:nvGrpSpPr>
        <p:grpSpPr>
          <a:xfrm>
            <a:off x="3854744" y="1018087"/>
            <a:ext cx="5361113" cy="5655766"/>
            <a:chOff x="3770924" y="-216352"/>
            <a:chExt cx="5361113" cy="5655766"/>
          </a:xfrm>
        </p:grpSpPr>
        <p:sp>
          <p:nvSpPr>
            <p:cNvPr id="328" name="Google Shape;328;p32"/>
            <p:cNvSpPr/>
            <p:nvPr/>
          </p:nvSpPr>
          <p:spPr>
            <a:xfrm>
              <a:off x="5757976" y="2287829"/>
              <a:ext cx="2796235" cy="2796235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9AABE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2"/>
            <p:cNvSpPr txBox="1"/>
            <p:nvPr/>
          </p:nvSpPr>
          <p:spPr>
            <a:xfrm>
              <a:off x="6320144" y="2942834"/>
              <a:ext cx="1671899" cy="1437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Barreiras implícitas e vieses inconscientes no recrutamento e liderança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4131075" y="1626900"/>
              <a:ext cx="2033626" cy="2033626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91D1D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4643046" y="2141966"/>
              <a:ext cx="1009684" cy="100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Falta de preparo para liderar equipes com diversidade cultural, de gênero e geracional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-900000">
              <a:off x="5270114" y="223906"/>
              <a:ext cx="1992538" cy="1992538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A0C59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2"/>
            <p:cNvSpPr txBox="1"/>
            <p:nvPr/>
          </p:nvSpPr>
          <p:spPr>
            <a:xfrm>
              <a:off x="5707136" y="660928"/>
              <a:ext cx="1118494" cy="1118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Ausência de políticas institucionais eficazes de diversidade, equidade e inclusão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52856" y="1860233"/>
              <a:ext cx="3579181" cy="3579181"/>
            </a:xfrm>
            <a:custGeom>
              <a:rect b="b" l="l" r="r" t="t"/>
              <a:pathLst>
                <a:path extrusionOk="0" h="120000" w="120000">
                  <a:moveTo>
                    <a:pt x="53851" y="4088"/>
                  </a:moveTo>
                  <a:lnTo>
                    <a:pt x="53851" y="4088"/>
                  </a:lnTo>
                  <a:cubicBezTo>
                    <a:pt x="77134" y="1527"/>
                    <a:pt x="99568" y="13663"/>
                    <a:pt x="110165" y="34554"/>
                  </a:cubicBezTo>
                  <a:cubicBezTo>
                    <a:pt x="120761" y="55444"/>
                    <a:pt x="117303" y="80714"/>
                    <a:pt x="101483" y="97989"/>
                  </a:cubicBezTo>
                  <a:lnTo>
                    <a:pt x="104023" y="100734"/>
                  </a:lnTo>
                  <a:lnTo>
                    <a:pt x="96296" y="99219"/>
                  </a:lnTo>
                  <a:lnTo>
                    <a:pt x="95108" y="91101"/>
                  </a:lnTo>
                  <a:lnTo>
                    <a:pt x="97648" y="93845"/>
                  </a:lnTo>
                  <a:cubicBezTo>
                    <a:pt x="111685" y="78231"/>
                    <a:pt x="114627" y="55572"/>
                    <a:pt x="105043" y="36891"/>
                  </a:cubicBezTo>
                  <a:cubicBezTo>
                    <a:pt x="95458" y="18209"/>
                    <a:pt x="75336" y="7383"/>
                    <a:pt x="54466" y="9678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770924" y="1173117"/>
              <a:ext cx="2600499" cy="2600499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809219" y="-216352"/>
              <a:ext cx="2803861" cy="2803861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>
            <p:ph type="title"/>
          </p:nvPr>
        </p:nvSpPr>
        <p:spPr>
          <a:xfrm>
            <a:off x="838200" y="365125"/>
            <a:ext cx="9713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500"/>
              <a:t>Desafios para a transição de modelo assistencial: </a:t>
            </a:r>
            <a:br>
              <a:rPr lang="pt-BR" sz="3500"/>
            </a:br>
            <a:r>
              <a:rPr lang="pt-BR" sz="3500"/>
              <a:t>cuidado centrado na pessoa</a:t>
            </a:r>
            <a:endParaRPr/>
          </a:p>
        </p:txBody>
      </p:sp>
      <p:grpSp>
        <p:nvGrpSpPr>
          <p:cNvPr id="342" name="Google Shape;342;p33"/>
          <p:cNvGrpSpPr/>
          <p:nvPr/>
        </p:nvGrpSpPr>
        <p:grpSpPr>
          <a:xfrm>
            <a:off x="4360515" y="1827112"/>
            <a:ext cx="3470969" cy="4553911"/>
            <a:chOff x="3522315" y="1487"/>
            <a:chExt cx="3470969" cy="4553911"/>
          </a:xfrm>
        </p:grpSpPr>
        <p:sp>
          <p:nvSpPr>
            <p:cNvPr id="343" name="Google Shape;343;p33"/>
            <p:cNvSpPr/>
            <p:nvPr/>
          </p:nvSpPr>
          <p:spPr>
            <a:xfrm>
              <a:off x="3522315" y="1487"/>
              <a:ext cx="3470969" cy="1388387"/>
            </a:xfrm>
            <a:prstGeom prst="chevron">
              <a:avLst>
                <a:gd fmla="val 50000" name="adj"/>
              </a:avLst>
            </a:prstGeom>
            <a:solidFill>
              <a:srgbClr val="9AABE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 txBox="1"/>
            <p:nvPr/>
          </p:nvSpPr>
          <p:spPr>
            <a:xfrm>
              <a:off x="4216509" y="1487"/>
              <a:ext cx="2082582" cy="138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Predominância de processos voltados para alguns profissionais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522315" y="1584249"/>
              <a:ext cx="3470969" cy="1388387"/>
            </a:xfrm>
            <a:prstGeom prst="chevron">
              <a:avLst>
                <a:gd fmla="val 50000" name="adj"/>
              </a:avLst>
            </a:prstGeom>
            <a:solidFill>
              <a:srgbClr val="A0C59B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 txBox="1"/>
            <p:nvPr/>
          </p:nvSpPr>
          <p:spPr>
            <a:xfrm>
              <a:off x="4216509" y="1584249"/>
              <a:ext cx="2082582" cy="138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Inexistência ou subutilização de canais estruturados de escuta do paciente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522315" y="3167011"/>
              <a:ext cx="3470969" cy="1388387"/>
            </a:xfrm>
            <a:prstGeom prst="chevron">
              <a:avLst>
                <a:gd fmla="val 50000" name="adj"/>
              </a:avLst>
            </a:prstGeom>
            <a:solidFill>
              <a:srgbClr val="F7B28F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 txBox="1"/>
            <p:nvPr/>
          </p:nvSpPr>
          <p:spPr>
            <a:xfrm>
              <a:off x="4216509" y="3167011"/>
              <a:ext cx="2082582" cy="138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21575" spcFirstLastPara="1" rIns="0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Dificuldade de aplicar a abordagem centrada no paciente em instituições de saúde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>
            <p:ph type="title"/>
          </p:nvPr>
        </p:nvSpPr>
        <p:spPr>
          <a:xfrm>
            <a:off x="838200" y="365125"/>
            <a:ext cx="963168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500"/>
              <a:t>Segurança do paciente não deve ser tratada como uma pauta setorial, mas como uma responsabilidade compartilhada</a:t>
            </a:r>
            <a:endParaRPr/>
          </a:p>
        </p:txBody>
      </p:sp>
      <p:grpSp>
        <p:nvGrpSpPr>
          <p:cNvPr id="354" name="Google Shape;354;p34"/>
          <p:cNvGrpSpPr/>
          <p:nvPr/>
        </p:nvGrpSpPr>
        <p:grpSpPr>
          <a:xfrm>
            <a:off x="-4081224" y="1071795"/>
            <a:ext cx="15375299" cy="5858998"/>
            <a:chOff x="-4919424" y="-753830"/>
            <a:chExt cx="15375299" cy="5858998"/>
          </a:xfrm>
        </p:grpSpPr>
        <p:sp>
          <p:nvSpPr>
            <p:cNvPr id="355" name="Google Shape;355;p34"/>
            <p:cNvSpPr/>
            <p:nvPr/>
          </p:nvSpPr>
          <p:spPr>
            <a:xfrm>
              <a:off x="-4919424" y="-753830"/>
              <a:ext cx="5858998" cy="5858998"/>
            </a:xfrm>
            <a:prstGeom prst="blockArc">
              <a:avLst>
                <a:gd fmla="val 18900000" name="adj1"/>
                <a:gd fmla="val 2700000" name="adj2"/>
                <a:gd fmla="val 369" name="adj3"/>
              </a:avLst>
            </a:pr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411090" y="271871"/>
              <a:ext cx="10044785" cy="544091"/>
            </a:xfrm>
            <a:prstGeom prst="rect">
              <a:avLst/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411090" y="271871"/>
              <a:ext cx="10044785" cy="544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4318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“A gestão não liga para segurança do paciente”</a:t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71032" y="203860"/>
              <a:ext cx="680114" cy="680114"/>
            </a:xfrm>
            <a:prstGeom prst="ellipse">
              <a:avLst/>
            </a:prstGeom>
            <a:solidFill>
              <a:srgbClr val="FBC0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800969" y="1087747"/>
              <a:ext cx="9654905" cy="544091"/>
            </a:xfrm>
            <a:prstGeom prst="rect">
              <a:avLst/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 txBox="1"/>
            <p:nvPr/>
          </p:nvSpPr>
          <p:spPr>
            <a:xfrm>
              <a:off x="800969" y="1087747"/>
              <a:ext cx="9654905" cy="544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4318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“Não temos apoio”</a:t>
              </a:r>
              <a:endPara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460912" y="1019736"/>
              <a:ext cx="680114" cy="680114"/>
            </a:xfrm>
            <a:prstGeom prst="ellipse">
              <a:avLst/>
            </a:prstGeom>
            <a:solidFill>
              <a:srgbClr val="C9BC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920631" y="1903623"/>
              <a:ext cx="9535243" cy="544091"/>
            </a:xfrm>
            <a:prstGeom prst="rect">
              <a:avLst/>
            </a:prstGeom>
            <a:solidFill>
              <a:srgbClr val="A0C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 txBox="1"/>
            <p:nvPr/>
          </p:nvSpPr>
          <p:spPr>
            <a:xfrm>
              <a:off x="920631" y="1903623"/>
              <a:ext cx="9535243" cy="544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4318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“Somos invisíveis”</a:t>
              </a:r>
              <a:endPara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580574" y="1835611"/>
              <a:ext cx="680114" cy="680114"/>
            </a:xfrm>
            <a:prstGeom prst="ellipse">
              <a:avLst/>
            </a:prstGeom>
            <a:solidFill>
              <a:srgbClr val="91D1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800969" y="2719499"/>
              <a:ext cx="9654905" cy="544091"/>
            </a:xfrm>
            <a:prstGeom prst="rect">
              <a:avLst/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4"/>
            <p:cNvSpPr txBox="1"/>
            <p:nvPr/>
          </p:nvSpPr>
          <p:spPr>
            <a:xfrm>
              <a:off x="800969" y="2719499"/>
              <a:ext cx="9654905" cy="544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4318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Segurança tem impacto real: jurídico, reputacional, assistencial</a:t>
              </a:r>
              <a:endPara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460912" y="2651487"/>
              <a:ext cx="680114" cy="680114"/>
            </a:xfrm>
            <a:prstGeom prst="ellipse">
              <a:avLst/>
            </a:prstGeom>
            <a:solidFill>
              <a:srgbClr val="96A5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411090" y="3535375"/>
              <a:ext cx="10044785" cy="544091"/>
            </a:xfrm>
            <a:prstGeom prst="rect">
              <a:avLst/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 txBox="1"/>
            <p:nvPr/>
          </p:nvSpPr>
          <p:spPr>
            <a:xfrm>
              <a:off x="411090" y="3535375"/>
              <a:ext cx="10044785" cy="544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43185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Mostre relevância com informações e atuações estratégicas</a:t>
              </a:r>
              <a:endPara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1032" y="3467363"/>
              <a:ext cx="680114" cy="680114"/>
            </a:xfrm>
            <a:prstGeom prst="ellipse">
              <a:avLst/>
            </a:prstGeom>
            <a:solidFill>
              <a:srgbClr val="A0C5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>
            <p:ph type="title"/>
          </p:nvPr>
        </p:nvSpPr>
        <p:spPr>
          <a:xfrm>
            <a:off x="838200" y="365125"/>
            <a:ext cx="95585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Cumprir exigências formais não equivale a garantir segurança</a:t>
            </a:r>
            <a:endParaRPr/>
          </a:p>
        </p:txBody>
      </p:sp>
      <p:grpSp>
        <p:nvGrpSpPr>
          <p:cNvPr id="376" name="Google Shape;376;p35"/>
          <p:cNvGrpSpPr/>
          <p:nvPr/>
        </p:nvGrpSpPr>
        <p:grpSpPr>
          <a:xfrm>
            <a:off x="838200" y="1825625"/>
            <a:ext cx="10515600" cy="4351338"/>
            <a:chOff x="0" y="0"/>
            <a:chExt cx="10515600" cy="4351338"/>
          </a:xfrm>
        </p:grpSpPr>
        <p:cxnSp>
          <p:nvCxnSpPr>
            <p:cNvPr id="377" name="Google Shape;377;p35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25400">
              <a:solidFill>
                <a:srgbClr val="A0C59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8" name="Google Shape;378;p35"/>
            <p:cNvSpPr/>
            <p:nvPr/>
          </p:nvSpPr>
          <p:spPr>
            <a:xfrm>
              <a:off x="0" y="0"/>
              <a:ext cx="210312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5"/>
            <p:cNvSpPr txBox="1"/>
            <p:nvPr/>
          </p:nvSpPr>
          <p:spPr>
            <a:xfrm>
              <a:off x="0" y="0"/>
              <a:ext cx="210312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Exemplo: Checklist de cirurgia segura preenchido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=/=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pt-BR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segurança real</a:t>
              </a:r>
              <a:endPara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2260854" y="33994"/>
              <a:ext cx="8254746" cy="67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5"/>
            <p:cNvSpPr txBox="1"/>
            <p:nvPr/>
          </p:nvSpPr>
          <p:spPr>
            <a:xfrm>
              <a:off x="2260854" y="33994"/>
              <a:ext cx="8254746" cy="67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pausa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" name="Google Shape;382;p35"/>
            <p:cNvCxnSpPr/>
            <p:nvPr/>
          </p:nvCxnSpPr>
          <p:spPr>
            <a:xfrm>
              <a:off x="2103120" y="713891"/>
              <a:ext cx="8412480" cy="0"/>
            </a:xfrm>
            <a:prstGeom prst="straightConnector1">
              <a:avLst/>
            </a:prstGeom>
            <a:solidFill>
              <a:srgbClr val="4372C3"/>
            </a:solidFill>
            <a:ln cap="flat" cmpd="sng" w="25400">
              <a:solidFill>
                <a:srgbClr val="BFC8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3" name="Google Shape;383;p35"/>
            <p:cNvSpPr/>
            <p:nvPr/>
          </p:nvSpPr>
          <p:spPr>
            <a:xfrm>
              <a:off x="2260854" y="747886"/>
              <a:ext cx="8254746" cy="67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5"/>
            <p:cNvSpPr txBox="1"/>
            <p:nvPr/>
          </p:nvSpPr>
          <p:spPr>
            <a:xfrm>
              <a:off x="2260854" y="747886"/>
              <a:ext cx="8254746" cy="67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verificação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5" name="Google Shape;385;p35"/>
            <p:cNvCxnSpPr/>
            <p:nvPr/>
          </p:nvCxnSpPr>
          <p:spPr>
            <a:xfrm>
              <a:off x="2103120" y="1427782"/>
              <a:ext cx="8412480" cy="0"/>
            </a:xfrm>
            <a:prstGeom prst="straightConnector1">
              <a:avLst/>
            </a:prstGeom>
            <a:solidFill>
              <a:srgbClr val="4372C3"/>
            </a:solidFill>
            <a:ln cap="flat" cmpd="sng" w="25400">
              <a:solidFill>
                <a:srgbClr val="BFC8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6" name="Google Shape;386;p35"/>
            <p:cNvSpPr/>
            <p:nvPr/>
          </p:nvSpPr>
          <p:spPr>
            <a:xfrm>
              <a:off x="2260854" y="1461777"/>
              <a:ext cx="8254746" cy="67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5"/>
            <p:cNvSpPr txBox="1"/>
            <p:nvPr/>
          </p:nvSpPr>
          <p:spPr>
            <a:xfrm>
              <a:off x="2260854" y="1461777"/>
              <a:ext cx="8254746" cy="679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Sem escuta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8" name="Google Shape;388;p35"/>
            <p:cNvCxnSpPr/>
            <p:nvPr/>
          </p:nvCxnSpPr>
          <p:spPr>
            <a:xfrm>
              <a:off x="2103120" y="2141674"/>
              <a:ext cx="8412480" cy="0"/>
            </a:xfrm>
            <a:prstGeom prst="straightConnector1">
              <a:avLst/>
            </a:prstGeom>
            <a:solidFill>
              <a:srgbClr val="4372C3"/>
            </a:solidFill>
            <a:ln cap="flat" cmpd="sng" w="25400">
              <a:solidFill>
                <a:srgbClr val="BFC8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p35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25400">
              <a:solidFill>
                <a:srgbClr val="91D1D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0" name="Google Shape;390;p35"/>
            <p:cNvSpPr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5"/>
            <p:cNvSpPr txBox="1"/>
            <p:nvPr/>
          </p:nvSpPr>
          <p:spPr>
            <a:xfrm>
              <a:off x="0" y="2175669"/>
              <a:ext cx="10515600" cy="2175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 ferramenta mal aplicada não gera mudança, apenas mais um registro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/>
          <p:nvPr>
            <p:ph type="title"/>
          </p:nvPr>
        </p:nvSpPr>
        <p:spPr>
          <a:xfrm>
            <a:off x="838200" y="2188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Posicionamento dos líderes da qualidade</a:t>
            </a:r>
            <a:endParaRPr/>
          </a:p>
        </p:txBody>
      </p:sp>
      <p:grpSp>
        <p:nvGrpSpPr>
          <p:cNvPr id="397" name="Google Shape;397;p36"/>
          <p:cNvGrpSpPr/>
          <p:nvPr/>
        </p:nvGrpSpPr>
        <p:grpSpPr>
          <a:xfrm>
            <a:off x="842821" y="1408546"/>
            <a:ext cx="10506357" cy="4040906"/>
            <a:chOff x="4621" y="155215"/>
            <a:chExt cx="10506357" cy="4040906"/>
          </a:xfrm>
        </p:grpSpPr>
        <p:sp>
          <p:nvSpPr>
            <p:cNvPr id="398" name="Google Shape;398;p36"/>
            <p:cNvSpPr/>
            <p:nvPr/>
          </p:nvSpPr>
          <p:spPr>
            <a:xfrm>
              <a:off x="4621" y="155215"/>
              <a:ext cx="4040906" cy="4040906"/>
            </a:xfrm>
            <a:prstGeom prst="ellipse">
              <a:avLst/>
            </a:prstGeom>
            <a:solidFill>
              <a:srgbClr val="96A5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6"/>
            <p:cNvSpPr txBox="1"/>
            <p:nvPr/>
          </p:nvSpPr>
          <p:spPr>
            <a:xfrm>
              <a:off x="596398" y="746992"/>
              <a:ext cx="2857352" cy="2857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222375" spcFirstLastPara="1" rIns="22237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1" lang="pt-BR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“Isso não é comigo”</a:t>
              </a:r>
              <a:endParaRPr b="0" i="1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3237346" y="155215"/>
              <a:ext cx="4040906" cy="4040906"/>
            </a:xfrm>
            <a:prstGeom prst="ellipse">
              <a:avLst/>
            </a:prstGeom>
            <a:solidFill>
              <a:srgbClr val="C9BC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6"/>
            <p:cNvSpPr txBox="1"/>
            <p:nvPr/>
          </p:nvSpPr>
          <p:spPr>
            <a:xfrm>
              <a:off x="3829123" y="746992"/>
              <a:ext cx="2857352" cy="2857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222375" spcFirstLastPara="1" rIns="22237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1" lang="pt-BR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“Por que isso diz respeito à área da qualidade?”</a:t>
              </a:r>
              <a:endParaRPr b="0" i="1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6470072" y="155215"/>
              <a:ext cx="4040906" cy="4040906"/>
            </a:xfrm>
            <a:prstGeom prst="ellipse">
              <a:avLst/>
            </a:prstGeom>
            <a:solidFill>
              <a:srgbClr val="96A5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6"/>
            <p:cNvSpPr txBox="1"/>
            <p:nvPr/>
          </p:nvSpPr>
          <p:spPr>
            <a:xfrm>
              <a:off x="7061849" y="746992"/>
              <a:ext cx="2857352" cy="2857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222375" spcFirstLastPara="1" rIns="22237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pt-BR" sz="2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Dizer ‘isso não é da qualidade’ é desperdiçar a oportunidade de influenciar quando a transformação é necessária</a:t>
              </a:r>
              <a:endPara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/>
          <p:nvPr>
            <p:ph type="title"/>
          </p:nvPr>
        </p:nvSpPr>
        <p:spPr>
          <a:xfrm>
            <a:off x="838200" y="2188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4000"/>
              <a:t>Liderança em qualidade: </a:t>
            </a:r>
            <a:br>
              <a:rPr lang="pt-BR" sz="4000"/>
            </a:br>
            <a:r>
              <a:rPr lang="pt-BR" sz="4000"/>
              <a:t>presença estratégica e papel transformador</a:t>
            </a:r>
            <a:endParaRPr/>
          </a:p>
        </p:txBody>
      </p:sp>
      <p:grpSp>
        <p:nvGrpSpPr>
          <p:cNvPr id="409" name="Google Shape;409;p37"/>
          <p:cNvGrpSpPr/>
          <p:nvPr/>
        </p:nvGrpSpPr>
        <p:grpSpPr>
          <a:xfrm>
            <a:off x="1211580" y="1673955"/>
            <a:ext cx="9768840" cy="3803300"/>
            <a:chOff x="0" y="0"/>
            <a:chExt cx="9768840" cy="3803300"/>
          </a:xfrm>
        </p:grpSpPr>
        <p:sp>
          <p:nvSpPr>
            <p:cNvPr id="410" name="Google Shape;410;p37"/>
            <p:cNvSpPr/>
            <p:nvPr/>
          </p:nvSpPr>
          <p:spPr>
            <a:xfrm>
              <a:off x="0" y="0"/>
              <a:ext cx="9768840" cy="1188531"/>
            </a:xfrm>
            <a:prstGeom prst="roundRect">
              <a:avLst>
                <a:gd fmla="val 10000" name="adj"/>
              </a:avLst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 txBox="1"/>
            <p:nvPr/>
          </p:nvSpPr>
          <p:spPr>
            <a:xfrm>
              <a:off x="2072621" y="0"/>
              <a:ext cx="7696218" cy="1188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Qualidade que se isola, se anula. Quem transforma precisa circular, compreender e dialogar com o todo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18853" y="118853"/>
              <a:ext cx="1953768" cy="950825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-52998" l="0" r="0" t="-52996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0" y="1307384"/>
              <a:ext cx="9768840" cy="1188531"/>
            </a:xfrm>
            <a:prstGeom prst="roundRect">
              <a:avLst>
                <a:gd fmla="val 10000" name="adj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 txBox="1"/>
            <p:nvPr/>
          </p:nvSpPr>
          <p:spPr>
            <a:xfrm>
              <a:off x="2072621" y="1307384"/>
              <a:ext cx="7696218" cy="1188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gestão da qualidade só gera impacto quando entende o hospital como um sistema e se posiciona como agente estratégico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18853" y="1426237"/>
              <a:ext cx="1953768" cy="950825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-52998" l="0" r="0" t="-52996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0" y="2614769"/>
              <a:ext cx="9768840" cy="1188531"/>
            </a:xfrm>
            <a:prstGeom prst="roundRect">
              <a:avLst>
                <a:gd fmla="val 10000" name="adj"/>
              </a:avLst>
            </a:prstGeom>
            <a:solidFill>
              <a:srgbClr val="A0C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7"/>
            <p:cNvSpPr txBox="1"/>
            <p:nvPr/>
          </p:nvSpPr>
          <p:spPr>
            <a:xfrm>
              <a:off x="2072621" y="2614769"/>
              <a:ext cx="7696218" cy="1188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Exclusão não é imposição, é escolha. Quando a qualidade se limita ao seu setor, deixa de participar da mudança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18853" y="2733622"/>
              <a:ext cx="1953768" cy="950825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52998" l="0" r="0" t="-52996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O que o NHS fez?</a:t>
            </a:r>
            <a:endParaRPr/>
          </a:p>
        </p:txBody>
      </p:sp>
      <p:grpSp>
        <p:nvGrpSpPr>
          <p:cNvPr id="424" name="Google Shape;424;p38"/>
          <p:cNvGrpSpPr/>
          <p:nvPr/>
        </p:nvGrpSpPr>
        <p:grpSpPr>
          <a:xfrm>
            <a:off x="137255" y="1691402"/>
            <a:ext cx="6756102" cy="4182348"/>
            <a:chOff x="979626" y="714"/>
            <a:chExt cx="6756102" cy="4182348"/>
          </a:xfrm>
        </p:grpSpPr>
        <p:sp>
          <p:nvSpPr>
            <p:cNvPr id="425" name="Google Shape;425;p38"/>
            <p:cNvSpPr/>
            <p:nvPr/>
          </p:nvSpPr>
          <p:spPr>
            <a:xfrm>
              <a:off x="979626" y="714"/>
              <a:ext cx="3217191" cy="1930314"/>
            </a:xfrm>
            <a:prstGeom prst="rect">
              <a:avLst/>
            </a:prstGeom>
            <a:solidFill>
              <a:srgbClr val="91D1D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 txBox="1"/>
            <p:nvPr/>
          </p:nvSpPr>
          <p:spPr>
            <a:xfrm>
              <a:off x="979626" y="714"/>
              <a:ext cx="3217191" cy="1930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pt-BR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 NHS abandonou a Análise de Causa Raiz</a:t>
              </a:r>
              <a:endPara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4518537" y="714"/>
              <a:ext cx="3217191" cy="1930314"/>
            </a:xfrm>
            <a:prstGeom prst="rect">
              <a:avLst/>
            </a:prstGeom>
            <a:solidFill>
              <a:srgbClr val="96A5C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 txBox="1"/>
            <p:nvPr/>
          </p:nvSpPr>
          <p:spPr>
            <a:xfrm>
              <a:off x="4518537" y="714"/>
              <a:ext cx="3217191" cy="1930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pt-BR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Adotou o modelo SEIPS: sistema + pessoas + contexto</a:t>
              </a:r>
              <a:endPara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979626" y="2252748"/>
              <a:ext cx="3217191" cy="1930314"/>
            </a:xfrm>
            <a:prstGeom prst="rect">
              <a:avLst/>
            </a:prstGeom>
            <a:solidFill>
              <a:srgbClr val="C9BCD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 txBox="1"/>
            <p:nvPr/>
          </p:nvSpPr>
          <p:spPr>
            <a:xfrm>
              <a:off x="979626" y="2252748"/>
              <a:ext cx="3217191" cy="1930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pt-BR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Criou o PSIRF: resposta mais inteligente a eventos</a:t>
              </a:r>
              <a:endPara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518537" y="2252748"/>
              <a:ext cx="3217191" cy="1930314"/>
            </a:xfrm>
            <a:prstGeom prst="rect">
              <a:avLst/>
            </a:prstGeom>
            <a:solidFill>
              <a:srgbClr val="F7B28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8"/>
            <p:cNvSpPr txBox="1"/>
            <p:nvPr/>
          </p:nvSpPr>
          <p:spPr>
            <a:xfrm>
              <a:off x="4518537" y="2252748"/>
              <a:ext cx="3217191" cy="1930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pt-BR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Foco: aprendizado real, fatores humanos precisam sempre ser considerados</a:t>
              </a:r>
              <a:endPara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3" name="Google Shape;4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512" y="2233778"/>
            <a:ext cx="4937760" cy="239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"/>
          <p:cNvSpPr txBox="1"/>
          <p:nvPr>
            <p:ph type="title"/>
          </p:nvPr>
        </p:nvSpPr>
        <p:spPr>
          <a:xfrm>
            <a:off x="838200" y="365125"/>
            <a:ext cx="9713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Fortalecimento de uma nova abordagem institucional</a:t>
            </a:r>
            <a:endParaRPr/>
          </a:p>
        </p:txBody>
      </p:sp>
      <p:sp>
        <p:nvSpPr>
          <p:cNvPr id="439" name="Google Shape;439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/>
              <a:t>A mudança da cultura organizacional não deve ser tratada como um objetivo genérico ou abstrato.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/>
              <a:t>Em vez de propor uma mudança de cultura, pode-se reconhecer, compreender e intervir em seus elementos: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0"/>
          <p:cNvSpPr txBox="1"/>
          <p:nvPr>
            <p:ph type="title"/>
          </p:nvPr>
        </p:nvSpPr>
        <p:spPr>
          <a:xfrm>
            <a:off x="838200" y="365125"/>
            <a:ext cx="97139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Implantação progressiva de um novo modelo institucional</a:t>
            </a:r>
            <a:endParaRPr/>
          </a:p>
        </p:txBody>
      </p:sp>
      <p:grpSp>
        <p:nvGrpSpPr>
          <p:cNvPr id="445" name="Google Shape;445;p40"/>
          <p:cNvGrpSpPr/>
          <p:nvPr/>
        </p:nvGrpSpPr>
        <p:grpSpPr>
          <a:xfrm>
            <a:off x="3908426" y="1861132"/>
            <a:ext cx="4375147" cy="4431006"/>
            <a:chOff x="3070226" y="300684"/>
            <a:chExt cx="4375147" cy="4431006"/>
          </a:xfrm>
        </p:grpSpPr>
        <p:sp>
          <p:nvSpPr>
            <p:cNvPr id="446" name="Google Shape;446;p40"/>
            <p:cNvSpPr/>
            <p:nvPr/>
          </p:nvSpPr>
          <p:spPr>
            <a:xfrm>
              <a:off x="3218178" y="300684"/>
              <a:ext cx="4227195" cy="4227195"/>
            </a:xfrm>
            <a:prstGeom prst="pie">
              <a:avLst>
                <a:gd fmla="val 16200000" name="adj1"/>
                <a:gd fmla="val 20520000" name="adj2"/>
              </a:avLst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0"/>
            <p:cNvSpPr txBox="1"/>
            <p:nvPr/>
          </p:nvSpPr>
          <p:spPr>
            <a:xfrm>
              <a:off x="5385119" y="932247"/>
              <a:ext cx="1434226" cy="981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Práticas e hábitos informais: modos de fazer que operam à margem dos protocolos</a:t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3070226" y="504495"/>
              <a:ext cx="4227195" cy="4227195"/>
            </a:xfrm>
            <a:prstGeom prst="pie">
              <a:avLst>
                <a:gd fmla="val 20520000" name="adj1"/>
                <a:gd fmla="val 3240000" name="adj2"/>
              </a:avLst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0"/>
            <p:cNvSpPr txBox="1"/>
            <p:nvPr/>
          </p:nvSpPr>
          <p:spPr>
            <a:xfrm>
              <a:off x="5833000" y="2416798"/>
              <a:ext cx="1258093" cy="106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Reações institucionais a erros e conflitos: como a organização lida com falhas e divergências</a:t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3070226" y="504495"/>
              <a:ext cx="4227195" cy="4227195"/>
            </a:xfrm>
            <a:prstGeom prst="pie">
              <a:avLst>
                <a:gd fmla="val 3240000" name="adj1"/>
                <a:gd fmla="val 7560000" name="adj2"/>
              </a:avLst>
            </a:prstGeom>
            <a:solidFill>
              <a:srgbClr val="A0C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 txBox="1"/>
            <p:nvPr/>
          </p:nvSpPr>
          <p:spPr>
            <a:xfrm>
              <a:off x="4428967" y="3674891"/>
              <a:ext cx="1509712" cy="90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Interações cotidianas: padrões de relacionamento entre equipes, setores e lideranças </a:t>
              </a: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3070226" y="504495"/>
              <a:ext cx="4227195" cy="4227195"/>
            </a:xfrm>
            <a:prstGeom prst="pie">
              <a:avLst>
                <a:gd fmla="val 7560000" name="adj1"/>
                <a:gd fmla="val 11880000" name="adj2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0"/>
            <p:cNvSpPr txBox="1"/>
            <p:nvPr/>
          </p:nvSpPr>
          <p:spPr>
            <a:xfrm>
              <a:off x="3271521" y="2416798"/>
              <a:ext cx="1258093" cy="106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Estilo de liderança predominante: modelo de arranjo hierárquico, escuta e tomada de decisão</a:t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3070226" y="504495"/>
              <a:ext cx="4227195" cy="4227195"/>
            </a:xfrm>
            <a:prstGeom prst="pie">
              <a:avLst>
                <a:gd fmla="val 11880000" name="adj1"/>
                <a:gd fmla="val 16200000" name="adj2"/>
              </a:avLst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 txBox="1"/>
            <p:nvPr/>
          </p:nvSpPr>
          <p:spPr>
            <a:xfrm>
              <a:off x="3686692" y="1148639"/>
              <a:ext cx="1434226" cy="981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Histórico e trajetória institucional: eventos passados que moldaram valores e condutas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4000"/>
              <a:t>Integração de uma nova lógica institucional</a:t>
            </a:r>
            <a:endParaRPr/>
          </a:p>
        </p:txBody>
      </p:sp>
      <p:grpSp>
        <p:nvGrpSpPr>
          <p:cNvPr id="461" name="Google Shape;461;p41"/>
          <p:cNvGrpSpPr/>
          <p:nvPr/>
        </p:nvGrpSpPr>
        <p:grpSpPr>
          <a:xfrm>
            <a:off x="2693031" y="2215715"/>
            <a:ext cx="6805937" cy="3571157"/>
            <a:chOff x="1854831" y="390090"/>
            <a:chExt cx="6805937" cy="3571157"/>
          </a:xfrm>
        </p:grpSpPr>
        <p:sp>
          <p:nvSpPr>
            <p:cNvPr id="462" name="Google Shape;462;p41"/>
            <p:cNvSpPr/>
            <p:nvPr/>
          </p:nvSpPr>
          <p:spPr>
            <a:xfrm>
              <a:off x="1854831" y="1124365"/>
              <a:ext cx="3234779" cy="2102606"/>
            </a:xfrm>
            <a:prstGeom prst="roundRect">
              <a:avLst>
                <a:gd fmla="val 16667" name="adj"/>
              </a:avLst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1"/>
            <p:cNvSpPr txBox="1"/>
            <p:nvPr/>
          </p:nvSpPr>
          <p:spPr>
            <a:xfrm>
              <a:off x="1957472" y="1227006"/>
              <a:ext cx="3029497" cy="1897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transformação organizacional ocorre de forma incremental, por meio da atuação sobre esses elementos concretos. 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3472221" y="390090"/>
              <a:ext cx="3571157" cy="3571157"/>
            </a:xfrm>
            <a:custGeom>
              <a:rect b="b" l="l" r="r" t="t"/>
              <a:pathLst>
                <a:path extrusionOk="0" h="120000" w="120000">
                  <a:moveTo>
                    <a:pt x="12080" y="23894"/>
                  </a:moveTo>
                  <a:lnTo>
                    <a:pt x="12080" y="23894"/>
                  </a:lnTo>
                  <a:cubicBezTo>
                    <a:pt x="23417" y="8848"/>
                    <a:pt x="41162" y="0"/>
                    <a:pt x="60000" y="0"/>
                  </a:cubicBezTo>
                  <a:cubicBezTo>
                    <a:pt x="78839" y="0"/>
                    <a:pt x="96584" y="8848"/>
                    <a:pt x="107921" y="23894"/>
                  </a:cubicBezTo>
                </a:path>
              </a:pathLst>
            </a:custGeom>
            <a:noFill/>
            <a:ln cap="flat" cmpd="sng" w="9525">
              <a:solidFill>
                <a:srgbClr val="6CAB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5425989" y="1124365"/>
              <a:ext cx="3234779" cy="2102606"/>
            </a:xfrm>
            <a:prstGeom prst="roundRect">
              <a:avLst>
                <a:gd fmla="val 16667" name="adj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1"/>
            <p:cNvSpPr txBox="1"/>
            <p:nvPr/>
          </p:nvSpPr>
          <p:spPr>
            <a:xfrm>
              <a:off x="5528630" y="1227006"/>
              <a:ext cx="3029497" cy="1897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pt-BR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abordagem pragmática é compreender para intervir, e não tentar "mudar a cultura" como um todo.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3472221" y="390090"/>
              <a:ext cx="3571157" cy="3571157"/>
            </a:xfrm>
            <a:custGeom>
              <a:rect b="b" l="l" r="r" t="t"/>
              <a:pathLst>
                <a:path extrusionOk="0" h="120000" w="120000">
                  <a:moveTo>
                    <a:pt x="107920" y="96106"/>
                  </a:moveTo>
                  <a:lnTo>
                    <a:pt x="107920" y="96106"/>
                  </a:lnTo>
                  <a:cubicBezTo>
                    <a:pt x="96583" y="111152"/>
                    <a:pt x="78838" y="120000"/>
                    <a:pt x="60000" y="120000"/>
                  </a:cubicBezTo>
                  <a:cubicBezTo>
                    <a:pt x="41161" y="120000"/>
                    <a:pt x="23416" y="111152"/>
                    <a:pt x="12079" y="96106"/>
                  </a:cubicBezTo>
                </a:path>
              </a:pathLst>
            </a:custGeom>
            <a:noFill/>
            <a:ln cap="flat" cmpd="sng" w="9525">
              <a:solidFill>
                <a:srgbClr val="6CAB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7d9248cb7_0_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Rede Ebserh</a:t>
            </a:r>
            <a:endParaRPr/>
          </a:p>
        </p:txBody>
      </p:sp>
      <p:pic>
        <p:nvPicPr>
          <p:cNvPr id="96" name="Google Shape;96;g347d9248cb7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6417" y="1690688"/>
            <a:ext cx="5399166" cy="420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Encerramento</a:t>
            </a:r>
            <a:endParaRPr/>
          </a:p>
        </p:txBody>
      </p:sp>
      <p:grpSp>
        <p:nvGrpSpPr>
          <p:cNvPr id="473" name="Google Shape;473;p42"/>
          <p:cNvGrpSpPr/>
          <p:nvPr/>
        </p:nvGrpSpPr>
        <p:grpSpPr>
          <a:xfrm>
            <a:off x="838200" y="1939619"/>
            <a:ext cx="10515600" cy="4123350"/>
            <a:chOff x="0" y="113994"/>
            <a:chExt cx="10515600" cy="4123350"/>
          </a:xfrm>
        </p:grpSpPr>
        <p:sp>
          <p:nvSpPr>
            <p:cNvPr id="474" name="Google Shape;474;p42"/>
            <p:cNvSpPr/>
            <p:nvPr/>
          </p:nvSpPr>
          <p:spPr>
            <a:xfrm>
              <a:off x="0" y="113994"/>
              <a:ext cx="10515600" cy="646425"/>
            </a:xfrm>
            <a:prstGeom prst="roundRect">
              <a:avLst>
                <a:gd fmla="val 16667" name="adj"/>
              </a:avLst>
            </a:prstGeom>
            <a:solidFill>
              <a:srgbClr val="FBC08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2"/>
            <p:cNvSpPr txBox="1"/>
            <p:nvPr/>
          </p:nvSpPr>
          <p:spPr>
            <a:xfrm>
              <a:off x="31556" y="145550"/>
              <a:ext cx="10452488" cy="58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melhoria não acontece por mudança cultural espontânea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0" y="809379"/>
              <a:ext cx="10515600" cy="646425"/>
            </a:xfrm>
            <a:prstGeom prst="roundRect">
              <a:avLst>
                <a:gd fmla="val 16667" name="adj"/>
              </a:avLst>
            </a:prstGeom>
            <a:solidFill>
              <a:srgbClr val="F7B28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2"/>
            <p:cNvSpPr txBox="1"/>
            <p:nvPr/>
          </p:nvSpPr>
          <p:spPr>
            <a:xfrm>
              <a:off x="31556" y="840935"/>
              <a:ext cx="10452488" cy="58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Ela exige decisão estratégica, responsabilização institucional e presença ativa das lideranças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0" y="1504764"/>
              <a:ext cx="10515600" cy="646425"/>
            </a:xfrm>
            <a:prstGeom prst="roundRect">
              <a:avLst>
                <a:gd fmla="val 16667" name="adj"/>
              </a:avLst>
            </a:prstGeom>
            <a:solidFill>
              <a:srgbClr val="C9BC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2"/>
            <p:cNvSpPr txBox="1"/>
            <p:nvPr/>
          </p:nvSpPr>
          <p:spPr>
            <a:xfrm>
              <a:off x="31556" y="1536320"/>
              <a:ext cx="10452488" cy="58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liderança da gestão da qualidade precisa estar posicionada nos espaços em que as decisões são tomadas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0" y="2200149"/>
              <a:ext cx="10515600" cy="646425"/>
            </a:xfrm>
            <a:prstGeom prst="roundRect">
              <a:avLst>
                <a:gd fmla="val 16667" name="adj"/>
              </a:avLst>
            </a:prstGeom>
            <a:solidFill>
              <a:srgbClr val="96A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2"/>
            <p:cNvSpPr txBox="1"/>
            <p:nvPr/>
          </p:nvSpPr>
          <p:spPr>
            <a:xfrm>
              <a:off x="31556" y="2231705"/>
              <a:ext cx="10452488" cy="58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 cenário ideal não se aguarda, constrói-se a partir da realidade disponível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0" y="2895534"/>
              <a:ext cx="10515600" cy="646425"/>
            </a:xfrm>
            <a:prstGeom prst="roundRect">
              <a:avLst>
                <a:gd fmla="val 16667" name="adj"/>
              </a:avLst>
            </a:prstGeom>
            <a:solidFill>
              <a:srgbClr val="91D1D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2"/>
            <p:cNvSpPr txBox="1"/>
            <p:nvPr/>
          </p:nvSpPr>
          <p:spPr>
            <a:xfrm>
              <a:off x="31556" y="2927090"/>
              <a:ext cx="10452488" cy="58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Esperar por condições ideais paralisa o avanço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0" y="3590919"/>
              <a:ext cx="10515600" cy="646425"/>
            </a:xfrm>
            <a:prstGeom prst="roundRect">
              <a:avLst>
                <a:gd fmla="val 16667" name="adj"/>
              </a:avLst>
            </a:prstGeom>
            <a:solidFill>
              <a:srgbClr val="A0C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2"/>
            <p:cNvSpPr txBox="1"/>
            <p:nvPr/>
          </p:nvSpPr>
          <p:spPr>
            <a:xfrm>
              <a:off x="31556" y="3622475"/>
              <a:ext cx="10452488" cy="58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implementação precisa ocorrer com os recursos e o contexto disponíveis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7442" y="1137918"/>
            <a:ext cx="7097115" cy="458216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3" title="card-3-campanha-associe-se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088" y="159688"/>
            <a:ext cx="6233825" cy="62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4" title="card-1-campanha-associe-se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300" y="127175"/>
            <a:ext cx="6268625" cy="62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" title="bit.ly_associaSobrasp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6000" y="1805600"/>
            <a:ext cx="3462826" cy="346282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"/>
          <p:cNvSpPr txBox="1"/>
          <p:nvPr/>
        </p:nvSpPr>
        <p:spPr>
          <a:xfrm>
            <a:off x="8067400" y="50594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https://bit.ly/associaSobrasp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47d9248cb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6105" y="0"/>
            <a:ext cx="4819790" cy="6453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3417" y="566338"/>
            <a:ext cx="5125165" cy="572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3898232" y="3831336"/>
            <a:ext cx="1472665" cy="808041"/>
          </a:xfrm>
          <a:prstGeom prst="rect">
            <a:avLst/>
          </a:prstGeom>
          <a:noFill/>
          <a:ln cap="flat" cmpd="sng" w="25400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874" y="806237"/>
            <a:ext cx="8948251" cy="524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2811059" y="2603153"/>
            <a:ext cx="1331174" cy="2682080"/>
          </a:xfrm>
          <a:prstGeom prst="rect">
            <a:avLst/>
          </a:prstGeom>
          <a:noFill/>
          <a:ln cap="flat" cmpd="sng" w="25400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874" y="806237"/>
            <a:ext cx="8948251" cy="524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2811059" y="2603153"/>
            <a:ext cx="1331174" cy="2682080"/>
          </a:xfrm>
          <a:prstGeom prst="rect">
            <a:avLst/>
          </a:prstGeom>
          <a:noFill/>
          <a:ln cap="flat" cmpd="sng" w="25400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9"/>
          <p:cNvGrpSpPr/>
          <p:nvPr/>
        </p:nvGrpSpPr>
        <p:grpSpPr>
          <a:xfrm>
            <a:off x="2987855" y="1572954"/>
            <a:ext cx="977580" cy="651557"/>
            <a:chOff x="176796" y="187"/>
            <a:chExt cx="977580" cy="651557"/>
          </a:xfrm>
        </p:grpSpPr>
        <p:sp>
          <p:nvSpPr>
            <p:cNvPr id="121" name="Google Shape;121;p19"/>
            <p:cNvSpPr/>
            <p:nvPr/>
          </p:nvSpPr>
          <p:spPr>
            <a:xfrm>
              <a:off x="176796" y="187"/>
              <a:ext cx="879822" cy="558687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274554" y="93057"/>
              <a:ext cx="879822" cy="55868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 txBox="1"/>
            <p:nvPr/>
          </p:nvSpPr>
          <p:spPr>
            <a:xfrm>
              <a:off x="290917" y="109420"/>
              <a:ext cx="847096" cy="525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pt-BR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NSP</a:t>
              </a:r>
              <a:endParaRPr/>
            </a:p>
          </p:txBody>
        </p:sp>
      </p:grpSp>
      <p:cxnSp>
        <p:nvCxnSpPr>
          <p:cNvPr id="124" name="Google Shape;124;p19"/>
          <p:cNvCxnSpPr/>
          <p:nvPr/>
        </p:nvCxnSpPr>
        <p:spPr>
          <a:xfrm>
            <a:off x="3968496" y="1898733"/>
            <a:ext cx="1618488" cy="0"/>
          </a:xfrm>
          <a:prstGeom prst="straightConnector1">
            <a:avLst/>
          </a:prstGeom>
          <a:noFill/>
          <a:ln cap="flat" cmpd="sng" w="28575">
            <a:solidFill>
              <a:srgbClr val="6CAB4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5" name="Google Shape;125;p19"/>
          <p:cNvCxnSpPr/>
          <p:nvPr/>
        </p:nvCxnSpPr>
        <p:spPr>
          <a:xfrm rot="10800000">
            <a:off x="3563112" y="2224700"/>
            <a:ext cx="0" cy="478366"/>
          </a:xfrm>
          <a:prstGeom prst="straightConnector1">
            <a:avLst/>
          </a:prstGeom>
          <a:noFill/>
          <a:ln cap="flat" cmpd="sng" w="19050">
            <a:solidFill>
              <a:srgbClr val="6CAB4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0"/>
          <p:cNvGrpSpPr/>
          <p:nvPr/>
        </p:nvGrpSpPr>
        <p:grpSpPr>
          <a:xfrm>
            <a:off x="3297258" y="787399"/>
            <a:ext cx="5597483" cy="5283200"/>
            <a:chOff x="1265258" y="67733"/>
            <a:chExt cx="5597483" cy="5283200"/>
          </a:xfrm>
        </p:grpSpPr>
        <p:sp>
          <p:nvSpPr>
            <p:cNvPr id="131" name="Google Shape;131;p20"/>
            <p:cNvSpPr/>
            <p:nvPr/>
          </p:nvSpPr>
          <p:spPr>
            <a:xfrm>
              <a:off x="2438399" y="67733"/>
              <a:ext cx="3251200" cy="3251200"/>
            </a:xfrm>
            <a:prstGeom prst="ellipse">
              <a:avLst/>
            </a:prstGeom>
            <a:solidFill>
              <a:srgbClr val="F7B28F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2871893" y="636693"/>
              <a:ext cx="2384213" cy="146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Gestão Sede</a:t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3611541" y="2099733"/>
              <a:ext cx="3251200" cy="3251200"/>
            </a:xfrm>
            <a:prstGeom prst="ellipse">
              <a:avLst/>
            </a:prstGeom>
            <a:solidFill>
              <a:srgbClr val="A0C5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4605866" y="2939626"/>
              <a:ext cx="1950720" cy="178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Perfil STGQ</a:t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265258" y="2099733"/>
              <a:ext cx="3251200" cy="3251200"/>
            </a:xfrm>
            <a:prstGeom prst="ellipse">
              <a:avLst/>
            </a:prstGeom>
            <a:solidFill>
              <a:srgbClr val="C9BCD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1571413" y="2939626"/>
              <a:ext cx="1950720" cy="178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Gestão HUF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2031999" y="719666"/>
            <a:ext cx="8128001" cy="5418666"/>
            <a:chOff x="-1" y="0"/>
            <a:chExt cx="8128001" cy="5418667"/>
          </a:xfrm>
        </p:grpSpPr>
        <p:sp>
          <p:nvSpPr>
            <p:cNvPr id="142" name="Google Shape;142;p21"/>
            <p:cNvSpPr/>
            <p:nvPr/>
          </p:nvSpPr>
          <p:spPr>
            <a:xfrm rot="-5400000">
              <a:off x="677333" y="-677333"/>
              <a:ext cx="2709333" cy="4064000"/>
            </a:xfrm>
            <a:prstGeom prst="round1Rect">
              <a:avLst>
                <a:gd fmla="val 16667" name="adj"/>
              </a:avLst>
            </a:prstGeom>
            <a:solidFill>
              <a:srgbClr val="A0C59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1"/>
            <p:cNvSpPr txBox="1"/>
            <p:nvPr/>
          </p:nvSpPr>
          <p:spPr>
            <a:xfrm>
              <a:off x="-1" y="1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8900" lIns="248900" spcFirstLastPara="1" rIns="248900" wrap="square" tIns="248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pt-BR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Visão estratégica</a:t>
              </a: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4064000" y="0"/>
              <a:ext cx="4064000" cy="2709333"/>
            </a:xfrm>
            <a:prstGeom prst="round1Rect">
              <a:avLst>
                <a:gd fmla="val 16667" name="adj"/>
              </a:avLst>
            </a:prstGeom>
            <a:solidFill>
              <a:srgbClr val="91D1D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1"/>
            <p:cNvSpPr txBox="1"/>
            <p:nvPr/>
          </p:nvSpPr>
          <p:spPr>
            <a:xfrm>
              <a:off x="4064000" y="0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8900" lIns="248900" spcFirstLastPara="1" rIns="248900" wrap="square" tIns="248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pt-BR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Inteligência emocional</a:t>
              </a: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 rot="10800000">
              <a:off x="0" y="2709333"/>
              <a:ext cx="4064000" cy="2709333"/>
            </a:xfrm>
            <a:prstGeom prst="round1Rect">
              <a:avLst>
                <a:gd fmla="val 16667" name="adj"/>
              </a:avLst>
            </a:prstGeom>
            <a:solidFill>
              <a:srgbClr val="96A5C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0" y="3386666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8900" lIns="248900" spcFirstLastPara="1" rIns="248900" wrap="square" tIns="248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pt-BR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Adaptabilidade</a:t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 rot="5400000">
              <a:off x="4741333" y="2032000"/>
              <a:ext cx="2709333" cy="4064000"/>
            </a:xfrm>
            <a:prstGeom prst="round1Rect">
              <a:avLst>
                <a:gd fmla="val 16667" name="adj"/>
              </a:avLst>
            </a:prstGeom>
            <a:solidFill>
              <a:srgbClr val="C9BCD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 txBox="1"/>
            <p:nvPr/>
          </p:nvSpPr>
          <p:spPr>
            <a:xfrm>
              <a:off x="4063999" y="3386666"/>
              <a:ext cx="4064000" cy="2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8900" lIns="248900" spcFirstLastPara="1" rIns="248900" wrap="square" tIns="248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pt-BR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Integridade ética</a:t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844799" y="2032000"/>
              <a:ext cx="2438400" cy="1354666"/>
            </a:xfrm>
            <a:prstGeom prst="roundRect">
              <a:avLst>
                <a:gd fmla="val 16667" name="adj"/>
              </a:avLst>
            </a:prstGeom>
            <a:solidFill>
              <a:srgbClr val="F7B2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2910928" y="2098129"/>
              <a:ext cx="2306142" cy="1222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pt-BR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Liderança em Saúde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2021-06-16T22:40:24Z</dcterms:created>
  <dc:creator>Qualidade03  Qualidade</dc:creator>
</cp:coreProperties>
</file>